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50"/>
  </p:notesMasterIdLst>
  <p:sldIdLst>
    <p:sldId id="256" r:id="rId2"/>
    <p:sldId id="257" r:id="rId3"/>
    <p:sldId id="258" r:id="rId4"/>
    <p:sldId id="259" r:id="rId5"/>
    <p:sldId id="273" r:id="rId6"/>
    <p:sldId id="260" r:id="rId7"/>
    <p:sldId id="261" r:id="rId8"/>
    <p:sldId id="262" r:id="rId9"/>
    <p:sldId id="265" r:id="rId10"/>
    <p:sldId id="267" r:id="rId11"/>
    <p:sldId id="269" r:id="rId12"/>
    <p:sldId id="270" r:id="rId13"/>
    <p:sldId id="263" r:id="rId14"/>
    <p:sldId id="274" r:id="rId15"/>
    <p:sldId id="275" r:id="rId16"/>
    <p:sldId id="276" r:id="rId17"/>
    <p:sldId id="277" r:id="rId18"/>
    <p:sldId id="278" r:id="rId19"/>
    <p:sldId id="279" r:id="rId20"/>
    <p:sldId id="280" r:id="rId21"/>
    <p:sldId id="281" r:id="rId22"/>
    <p:sldId id="283" r:id="rId23"/>
    <p:sldId id="282" r:id="rId24"/>
    <p:sldId id="285" r:id="rId25"/>
    <p:sldId id="286" r:id="rId26"/>
    <p:sldId id="287" r:id="rId27"/>
    <p:sldId id="288" r:id="rId28"/>
    <p:sldId id="289" r:id="rId29"/>
    <p:sldId id="290" r:id="rId30"/>
    <p:sldId id="291" r:id="rId31"/>
    <p:sldId id="292" r:id="rId32"/>
    <p:sldId id="301" r:id="rId33"/>
    <p:sldId id="302" r:id="rId34"/>
    <p:sldId id="293" r:id="rId35"/>
    <p:sldId id="294" r:id="rId36"/>
    <p:sldId id="295" r:id="rId37"/>
    <p:sldId id="296" r:id="rId38"/>
    <p:sldId id="297" r:id="rId39"/>
    <p:sldId id="300" r:id="rId40"/>
    <p:sldId id="303" r:id="rId41"/>
    <p:sldId id="304" r:id="rId42"/>
    <p:sldId id="305" r:id="rId43"/>
    <p:sldId id="306" r:id="rId44"/>
    <p:sldId id="307" r:id="rId45"/>
    <p:sldId id="308" r:id="rId46"/>
    <p:sldId id="309" r:id="rId47"/>
    <p:sldId id="298" r:id="rId48"/>
    <p:sldId id="29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A0A14C-5913-44AD-A2E5-2952E31BA66A}">
          <p14:sldIdLst>
            <p14:sldId id="256"/>
            <p14:sldId id="257"/>
            <p14:sldId id="258"/>
            <p14:sldId id="259"/>
            <p14:sldId id="273"/>
          </p14:sldIdLst>
        </p14:section>
        <p14:section name="Untitled Section" id="{D9EE9648-566F-4EF9-8C24-EA224F883FF1}">
          <p14:sldIdLst>
            <p14:sldId id="260"/>
            <p14:sldId id="261"/>
            <p14:sldId id="262"/>
            <p14:sldId id="265"/>
            <p14:sldId id="267"/>
            <p14:sldId id="269"/>
            <p14:sldId id="270"/>
            <p14:sldId id="263"/>
            <p14:sldId id="274"/>
            <p14:sldId id="275"/>
            <p14:sldId id="276"/>
            <p14:sldId id="277"/>
            <p14:sldId id="278"/>
            <p14:sldId id="279"/>
            <p14:sldId id="280"/>
            <p14:sldId id="281"/>
            <p14:sldId id="283"/>
            <p14:sldId id="282"/>
            <p14:sldId id="285"/>
            <p14:sldId id="286"/>
            <p14:sldId id="287"/>
            <p14:sldId id="288"/>
            <p14:sldId id="289"/>
            <p14:sldId id="290"/>
            <p14:sldId id="291"/>
            <p14:sldId id="292"/>
            <p14:sldId id="301"/>
            <p14:sldId id="302"/>
            <p14:sldId id="293"/>
            <p14:sldId id="294"/>
            <p14:sldId id="295"/>
            <p14:sldId id="296"/>
            <p14:sldId id="297"/>
            <p14:sldId id="300"/>
            <p14:sldId id="303"/>
            <p14:sldId id="304"/>
            <p14:sldId id="305"/>
            <p14:sldId id="306"/>
            <p14:sldId id="307"/>
            <p14:sldId id="308"/>
            <p14:sldId id="309"/>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2DD806-57F0-4A4C-8F70-5974C8F54506}">
  <a:tblStyle styleId="{BB2DD806-57F0-4A4C-8F70-5974C8F54506}"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60"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476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45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26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798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451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7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98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09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27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3897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4768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778096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19138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08673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18190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1245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825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552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965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7456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1731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4559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455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49190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04358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99623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gaurangkumar/codework.git" TargetMode="External"/><Relationship Id="rId2" Type="http://schemas.openxmlformats.org/officeDocument/2006/relationships/hyperlink" Target="https://www.w3school.com/php5"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getbootstrap.com/docs/4.0/getting-started/introduction" TargetMode="Externa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subTitle" idx="1"/>
          </p:nvPr>
        </p:nvSpPr>
        <p:spPr>
          <a:xfrm>
            <a:off x="749300" y="584200"/>
            <a:ext cx="10655300" cy="576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440"/>
              <a:buNone/>
            </a:pPr>
            <a:r>
              <a:rPr lang="en-US" dirty="0"/>
              <a:t>A </a:t>
            </a:r>
            <a:endParaRPr dirty="0"/>
          </a:p>
          <a:p>
            <a:pPr marL="0" lvl="0" indent="0" algn="ctr" rtl="0">
              <a:spcBef>
                <a:spcPts val="1000"/>
              </a:spcBef>
              <a:spcAft>
                <a:spcPts val="0"/>
              </a:spcAft>
              <a:buSzPts val="1440"/>
              <a:buNone/>
            </a:pPr>
            <a:r>
              <a:rPr lang="en-US" dirty="0"/>
              <a:t>PROJECT REPORT</a:t>
            </a:r>
            <a:endParaRPr dirty="0"/>
          </a:p>
          <a:p>
            <a:pPr marL="0" lvl="0" indent="0" algn="ctr" rtl="0">
              <a:spcBef>
                <a:spcPts val="1000"/>
              </a:spcBef>
              <a:spcAft>
                <a:spcPts val="0"/>
              </a:spcAft>
              <a:buSzPts val="1440"/>
              <a:buNone/>
            </a:pPr>
            <a:r>
              <a:rPr lang="en-US" dirty="0"/>
              <a:t> ON</a:t>
            </a:r>
            <a:endParaRPr dirty="0"/>
          </a:p>
          <a:p>
            <a:pPr marL="0" lvl="0" indent="0" algn="ctr" rtl="0">
              <a:spcBef>
                <a:spcPts val="1000"/>
              </a:spcBef>
              <a:spcAft>
                <a:spcPts val="0"/>
              </a:spcAft>
              <a:buSzPts val="1440"/>
              <a:buNone/>
            </a:pPr>
            <a:r>
              <a:rPr lang="en-US" b="1" dirty="0"/>
              <a:t>FREELANCER MANAGEMENT SYSTEM (CODEWORK)</a:t>
            </a:r>
            <a:endParaRPr dirty="0"/>
          </a:p>
          <a:p>
            <a:pPr marL="0" lvl="0" indent="0" algn="ctr" rtl="0">
              <a:spcBef>
                <a:spcPts val="1000"/>
              </a:spcBef>
              <a:spcAft>
                <a:spcPts val="0"/>
              </a:spcAft>
              <a:buSzPts val="1440"/>
              <a:buNone/>
            </a:pPr>
            <a:r>
              <a:rPr lang="en-US" dirty="0"/>
              <a:t>Submitted to:</a:t>
            </a:r>
            <a:endParaRPr dirty="0"/>
          </a:p>
          <a:p>
            <a:pPr marL="0" lvl="0" indent="0" algn="ctr" rtl="0">
              <a:spcBef>
                <a:spcPts val="1000"/>
              </a:spcBef>
              <a:spcAft>
                <a:spcPts val="0"/>
              </a:spcAft>
              <a:buSzPts val="1440"/>
              <a:buNone/>
            </a:pPr>
            <a:r>
              <a:rPr lang="en-US" sz="1800" b="1" dirty="0">
                <a:effectLst/>
                <a:latin typeface="Times New Roman" panose="02020603050405020304" pitchFamily="18" charset="0"/>
                <a:ea typeface="Times New Roman" panose="02020603050405020304" pitchFamily="18" charset="0"/>
              </a:rPr>
              <a:t>Department of Computer Application (MCA)</a:t>
            </a:r>
            <a:r>
              <a:rPr lang="en-US" b="1" dirty="0"/>
              <a:t>, Visnagar </a:t>
            </a:r>
            <a:endParaRPr dirty="0"/>
          </a:p>
          <a:p>
            <a:pPr marL="0" lvl="0" indent="0" algn="ctr" rtl="0">
              <a:spcBef>
                <a:spcPts val="1000"/>
              </a:spcBef>
              <a:spcAft>
                <a:spcPts val="0"/>
              </a:spcAft>
              <a:buSzPts val="1440"/>
              <a:buNone/>
            </a:pPr>
            <a:r>
              <a:rPr lang="en-US" dirty="0"/>
              <a:t>Affiliated to:</a:t>
            </a:r>
            <a:endParaRPr dirty="0"/>
          </a:p>
          <a:p>
            <a:pPr marL="0" lvl="0" indent="0" algn="ctr" rtl="0">
              <a:spcBef>
                <a:spcPts val="1000"/>
              </a:spcBef>
              <a:spcAft>
                <a:spcPts val="0"/>
              </a:spcAft>
              <a:buSzPts val="1440"/>
              <a:buNone/>
            </a:pPr>
            <a:r>
              <a:rPr lang="en-US" b="1" dirty="0"/>
              <a:t>Sankalchand Patel University </a:t>
            </a:r>
            <a:endParaRPr dirty="0"/>
          </a:p>
          <a:p>
            <a:pPr marL="0" lvl="0" indent="0" algn="ctr" rtl="0">
              <a:spcBef>
                <a:spcPts val="1000"/>
              </a:spcBef>
              <a:spcAft>
                <a:spcPts val="0"/>
              </a:spcAft>
              <a:buSzPts val="1440"/>
              <a:buNone/>
            </a:pPr>
            <a:endParaRPr dirty="0"/>
          </a:p>
          <a:p>
            <a:pPr marL="0" lvl="0" indent="0" algn="ctr" rtl="0">
              <a:spcBef>
                <a:spcPts val="1000"/>
              </a:spcBef>
              <a:spcAft>
                <a:spcPts val="0"/>
              </a:spcAft>
              <a:buSzPts val="1440"/>
              <a:buNone/>
            </a:pPr>
            <a:r>
              <a:rPr lang="en-US" dirty="0"/>
              <a:t>Submitted by:</a:t>
            </a:r>
            <a:endParaRPr dirty="0"/>
          </a:p>
          <a:p>
            <a:pPr marL="0" indent="0" algn="l"/>
            <a:r>
              <a:rPr lang="en-US" dirty="0"/>
              <a:t>     			STUDENT NAME		PRN NO.</a:t>
            </a:r>
          </a:p>
          <a:p>
            <a:pPr marL="0" indent="0" algn="l"/>
            <a:r>
              <a:rPr lang="en-US" dirty="0"/>
              <a:t>			1. Krunal Bhavsar		201609590000807</a:t>
            </a:r>
          </a:p>
          <a:p>
            <a:pPr marL="0" indent="0" algn="l"/>
            <a:r>
              <a:rPr lang="en-US" dirty="0"/>
              <a:t>			2. Gaurang  Parmar	201609590000684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idx="1"/>
          </p:nvPr>
        </p:nvSpPr>
        <p:spPr>
          <a:xfrm>
            <a:off x="1460500" y="979489"/>
            <a:ext cx="7813502"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2</a:t>
            </a:r>
            <a:r>
              <a:rPr lang="en-US" dirty="0" smtClean="0"/>
              <a:t>. </a:t>
            </a:r>
            <a:r>
              <a:rPr lang="en-US" dirty="0"/>
              <a:t>feedbacks</a:t>
            </a:r>
            <a:endParaRPr dirty="0"/>
          </a:p>
          <a:p>
            <a:pPr marL="0" lvl="0" indent="0" algn="l" rtl="0">
              <a:spcBef>
                <a:spcPts val="1000"/>
              </a:spcBef>
              <a:spcAft>
                <a:spcPts val="0"/>
              </a:spcAft>
              <a:buSzPts val="1440"/>
              <a:buNone/>
            </a:pPr>
            <a:endParaRPr dirty="0"/>
          </a:p>
        </p:txBody>
      </p:sp>
      <p:graphicFrame>
        <p:nvGraphicFramePr>
          <p:cNvPr id="213" name="Google Shape;213;p29"/>
          <p:cNvGraphicFramePr/>
          <p:nvPr>
            <p:extLst>
              <p:ext uri="{D42A27DB-BD31-4B8C-83A1-F6EECF244321}">
                <p14:modId xmlns:p14="http://schemas.microsoft.com/office/powerpoint/2010/main" val="2146368582"/>
              </p:ext>
            </p:extLst>
          </p:nvPr>
        </p:nvGraphicFramePr>
        <p:xfrm>
          <a:off x="1460500" y="1330804"/>
          <a:ext cx="7099325" cy="3922365"/>
        </p:xfrm>
        <a:graphic>
          <a:graphicData uri="http://schemas.openxmlformats.org/drawingml/2006/table">
            <a:tbl>
              <a:tblPr firstRow="1" firstCol="1" bandRow="1">
                <a:noFill/>
                <a:tableStyleId>{BB2DD806-57F0-4A4C-8F70-5974C8F54506}</a:tableStyleId>
              </a:tblPr>
              <a:tblGrid>
                <a:gridCol w="998450">
                  <a:extLst>
                    <a:ext uri="{9D8B030D-6E8A-4147-A177-3AD203B41FA5}">
                      <a16:colId xmlns:a16="http://schemas.microsoft.com/office/drawing/2014/main" val="20000"/>
                    </a:ext>
                  </a:extLst>
                </a:gridCol>
                <a:gridCol w="1015750">
                  <a:extLst>
                    <a:ext uri="{9D8B030D-6E8A-4147-A177-3AD203B41FA5}">
                      <a16:colId xmlns:a16="http://schemas.microsoft.com/office/drawing/2014/main" val="20001"/>
                    </a:ext>
                  </a:extLst>
                </a:gridCol>
                <a:gridCol w="1043325">
                  <a:extLst>
                    <a:ext uri="{9D8B030D-6E8A-4147-A177-3AD203B41FA5}">
                      <a16:colId xmlns:a16="http://schemas.microsoft.com/office/drawing/2014/main" val="20002"/>
                    </a:ext>
                  </a:extLst>
                </a:gridCol>
                <a:gridCol w="863800">
                  <a:extLst>
                    <a:ext uri="{9D8B030D-6E8A-4147-A177-3AD203B41FA5}">
                      <a16:colId xmlns:a16="http://schemas.microsoft.com/office/drawing/2014/main" val="20003"/>
                    </a:ext>
                  </a:extLst>
                </a:gridCol>
                <a:gridCol w="1584275">
                  <a:extLst>
                    <a:ext uri="{9D8B030D-6E8A-4147-A177-3AD203B41FA5}">
                      <a16:colId xmlns:a16="http://schemas.microsoft.com/office/drawing/2014/main" val="20004"/>
                    </a:ext>
                  </a:extLst>
                </a:gridCol>
                <a:gridCol w="1593725">
                  <a:extLst>
                    <a:ext uri="{9D8B030D-6E8A-4147-A177-3AD203B41FA5}">
                      <a16:colId xmlns:a16="http://schemas.microsoft.com/office/drawing/2014/main" val="20005"/>
                    </a:ext>
                  </a:extLst>
                </a:gridCol>
              </a:tblGrid>
              <a:tr h="718650">
                <a:tc>
                  <a:txBody>
                    <a:bodyPr/>
                    <a:lstStyle/>
                    <a:p>
                      <a:pPr marL="0" marR="0" lvl="0" indent="0" algn="l" rtl="0">
                        <a:lnSpc>
                          <a:spcPct val="107000"/>
                        </a:lnSpc>
                        <a:spcBef>
                          <a:spcPts val="0"/>
                        </a:spcBef>
                        <a:spcAft>
                          <a:spcPts val="0"/>
                        </a:spcAft>
                        <a:buNone/>
                      </a:pPr>
                      <a:r>
                        <a:rPr lang="en-US" sz="1900" u="none" strike="noStrike" cap="none" dirty="0" err="1"/>
                        <a:t>Sr.No</a:t>
                      </a:r>
                      <a:endParaRPr sz="1100" u="none" strike="noStrike" cap="none" dirty="0">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Field Name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Type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Size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Constraints</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900" u="none" strike="noStrike" cap="none"/>
                        <a:t>Description</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302625">
                <a:tc>
                  <a:txBody>
                    <a:bodyPr/>
                    <a:lstStyle/>
                    <a:p>
                      <a:pPr marL="0" marR="0" lvl="0" indent="0" algn="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Fbid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int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Primary key</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Feedback id</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02625">
                <a:tc>
                  <a:txBody>
                    <a:bodyPr/>
                    <a:lstStyle/>
                    <a:p>
                      <a:pPr marL="0" marR="0" lvl="0" indent="0" algn="r" rtl="0">
                        <a:lnSpc>
                          <a:spcPct val="107000"/>
                        </a:lnSpc>
                        <a:spcBef>
                          <a:spcPts val="0"/>
                        </a:spcBef>
                        <a:spcAft>
                          <a:spcPts val="0"/>
                        </a:spcAft>
                        <a:buNone/>
                      </a:pPr>
                      <a:r>
                        <a:rPr lang="en-US" sz="1600" u="none" strike="noStrike" cap="none"/>
                        <a:t>2</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Name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30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user name</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302625">
                <a:tc>
                  <a:txBody>
                    <a:bodyPr/>
                    <a:lstStyle/>
                    <a:p>
                      <a:pPr marL="0" marR="0" lvl="0" indent="0" algn="r" rtl="0">
                        <a:lnSpc>
                          <a:spcPct val="107000"/>
                        </a:lnSpc>
                        <a:spcBef>
                          <a:spcPts val="0"/>
                        </a:spcBef>
                        <a:spcAft>
                          <a:spcPts val="0"/>
                        </a:spcAft>
                        <a:buNone/>
                      </a:pPr>
                      <a:r>
                        <a:rPr lang="en-US" sz="1600" u="none" strike="noStrike" cap="none"/>
                        <a:t>3</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Email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50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Unique key</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user email</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605225">
                <a:tc>
                  <a:txBody>
                    <a:bodyPr/>
                    <a:lstStyle/>
                    <a:p>
                      <a:pPr marL="0" marR="0" lvl="0" indent="0" algn="r" rtl="0">
                        <a:lnSpc>
                          <a:spcPct val="107000"/>
                        </a:lnSpc>
                        <a:spcBef>
                          <a:spcPts val="0"/>
                        </a:spcBef>
                        <a:spcAft>
                          <a:spcPts val="0"/>
                        </a:spcAft>
                        <a:buNone/>
                      </a:pPr>
                      <a:r>
                        <a:rPr lang="en-US" sz="1600" u="none" strike="noStrike" cap="none"/>
                        <a:t>4</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Msg</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Varchar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255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Feedback message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605225">
                <a:tc>
                  <a:txBody>
                    <a:bodyPr/>
                    <a:lstStyle/>
                    <a:p>
                      <a:pPr marL="0" marR="0" lvl="0" indent="0" algn="r" rtl="0">
                        <a:lnSpc>
                          <a:spcPct val="107000"/>
                        </a:lnSpc>
                        <a:spcBef>
                          <a:spcPts val="0"/>
                        </a:spcBef>
                        <a:spcAft>
                          <a:spcPts val="0"/>
                        </a:spcAft>
                        <a:buNone/>
                      </a:pPr>
                      <a:r>
                        <a:rPr lang="en-US" sz="1600" u="none" strike="noStrike" cap="none" dirty="0"/>
                        <a:t>5</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uid</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int </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11</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Users id or can be null if not logged in</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653269863"/>
                  </a:ext>
                </a:extLst>
              </a:tr>
              <a:tr h="302625">
                <a:tc>
                  <a:txBody>
                    <a:bodyPr/>
                    <a:lstStyle/>
                    <a:p>
                      <a:pPr marL="0" marR="0" lvl="0" indent="0" algn="r" rtl="0">
                        <a:lnSpc>
                          <a:spcPct val="107000"/>
                        </a:lnSpc>
                        <a:spcBef>
                          <a:spcPts val="0"/>
                        </a:spcBef>
                        <a:spcAft>
                          <a:spcPts val="0"/>
                        </a:spcAft>
                        <a:buNone/>
                      </a:pPr>
                      <a:r>
                        <a:rPr lang="en-US" sz="1600" u="none" strike="noStrike" cap="none" dirty="0"/>
                        <a:t>6</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Is_read</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Tinyint </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Not null</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Msg read or not</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605225">
                <a:tc>
                  <a:txBody>
                    <a:bodyPr/>
                    <a:lstStyle/>
                    <a:p>
                      <a:pPr marL="0" marR="0" lvl="0" indent="0" algn="r" rtl="0">
                        <a:lnSpc>
                          <a:spcPct val="107000"/>
                        </a:lnSpc>
                        <a:spcBef>
                          <a:spcPts val="0"/>
                        </a:spcBef>
                        <a:spcAft>
                          <a:spcPts val="0"/>
                        </a:spcAft>
                        <a:buNone/>
                      </a:pPr>
                      <a:r>
                        <a:rPr lang="en-US" sz="1600" u="none" strike="noStrike" cap="none" dirty="0"/>
                        <a:t>7</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date </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Time 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Current timestamp</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Feedback Date </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bl>
          </a:graphicData>
        </a:graphic>
      </p:graphicFrame>
      <p:sp>
        <p:nvSpPr>
          <p:cNvPr id="214" name="Google Shape;214;p29"/>
          <p:cNvSpPr txBox="1"/>
          <p:nvPr/>
        </p:nvSpPr>
        <p:spPr>
          <a:xfrm>
            <a:off x="1460500" y="5591403"/>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dirty="0">
                <a:solidFill>
                  <a:srgbClr val="3F3F3F"/>
                </a:solidFill>
                <a:latin typeface="Trebuchet MS"/>
                <a:ea typeface="Trebuchet MS"/>
                <a:cs typeface="Trebuchet MS"/>
                <a:sym typeface="Trebuchet MS"/>
              </a:rPr>
              <a:t>Description: -</a:t>
            </a:r>
            <a:r>
              <a:rPr lang="en-US" sz="1800" b="0" i="0" u="none" strike="noStrike" cap="none" dirty="0">
                <a:solidFill>
                  <a:srgbClr val="3F3F3F"/>
                </a:solidFill>
                <a:latin typeface="Trebuchet MS"/>
                <a:ea typeface="Trebuchet MS"/>
                <a:cs typeface="Trebuchet MS"/>
                <a:sym typeface="Trebuchet MS"/>
              </a:rPr>
              <a:t> user feedback details.</a:t>
            </a:r>
            <a:endParaRPr sz="180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idx="1"/>
          </p:nvPr>
        </p:nvSpPr>
        <p:spPr>
          <a:xfrm>
            <a:off x="1244599" y="698501"/>
            <a:ext cx="8029402" cy="4504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3</a:t>
            </a:r>
            <a:r>
              <a:rPr lang="en-US" dirty="0" smtClean="0"/>
              <a:t>. </a:t>
            </a:r>
            <a:r>
              <a:rPr lang="en-US" dirty="0"/>
              <a:t>projects</a:t>
            </a:r>
            <a:endParaRPr dirty="0"/>
          </a:p>
          <a:p>
            <a:pPr marL="0" lvl="0" indent="0" algn="l" rtl="0">
              <a:spcBef>
                <a:spcPts val="1000"/>
              </a:spcBef>
              <a:spcAft>
                <a:spcPts val="0"/>
              </a:spcAft>
              <a:buSzPts val="1440"/>
              <a:buNone/>
            </a:pPr>
            <a:endParaRPr dirty="0"/>
          </a:p>
        </p:txBody>
      </p:sp>
      <p:sp>
        <p:nvSpPr>
          <p:cNvPr id="227" name="Google Shape;227;p31"/>
          <p:cNvSpPr txBox="1"/>
          <p:nvPr/>
        </p:nvSpPr>
        <p:spPr>
          <a:xfrm>
            <a:off x="1358900" y="6121400"/>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a:solidFill>
                  <a:srgbClr val="3F3F3F"/>
                </a:solidFill>
                <a:latin typeface="Trebuchet MS"/>
                <a:ea typeface="Trebuchet MS"/>
                <a:cs typeface="Trebuchet MS"/>
                <a:sym typeface="Trebuchet MS"/>
              </a:rPr>
              <a:t>Description: -</a:t>
            </a:r>
            <a:r>
              <a:rPr lang="en-US" sz="1800" b="0" i="0" u="none" strike="noStrike" cap="none">
                <a:solidFill>
                  <a:srgbClr val="3F3F3F"/>
                </a:solidFill>
                <a:latin typeface="Trebuchet MS"/>
                <a:ea typeface="Trebuchet MS"/>
                <a:cs typeface="Trebuchet MS"/>
                <a:sym typeface="Trebuchet MS"/>
              </a:rPr>
              <a:t> client post project details.</a:t>
            </a:r>
            <a:endParaRPr sz="1800" b="0" i="0" u="none" strike="noStrike" cap="none">
              <a:solidFill>
                <a:srgbClr val="3F3F3F"/>
              </a:solidFill>
              <a:latin typeface="Trebuchet MS"/>
              <a:ea typeface="Trebuchet MS"/>
              <a:cs typeface="Trebuchet MS"/>
              <a:sym typeface="Trebuchet MS"/>
            </a:endParaRPr>
          </a:p>
        </p:txBody>
      </p:sp>
      <p:graphicFrame>
        <p:nvGraphicFramePr>
          <p:cNvPr id="228" name="Google Shape;228;p31"/>
          <p:cNvGraphicFramePr/>
          <p:nvPr>
            <p:extLst>
              <p:ext uri="{D42A27DB-BD31-4B8C-83A1-F6EECF244321}">
                <p14:modId xmlns:p14="http://schemas.microsoft.com/office/powerpoint/2010/main" val="3206442971"/>
              </p:ext>
            </p:extLst>
          </p:nvPr>
        </p:nvGraphicFramePr>
        <p:xfrm>
          <a:off x="1244599" y="1090088"/>
          <a:ext cx="7581925" cy="4878800"/>
        </p:xfrm>
        <a:graphic>
          <a:graphicData uri="http://schemas.openxmlformats.org/drawingml/2006/table">
            <a:tbl>
              <a:tblPr firstRow="1" firstCol="1" bandRow="1">
                <a:noFill/>
                <a:tableStyleId>{BB2DD806-57F0-4A4C-8F70-5974C8F54506}</a:tableStyleId>
              </a:tblPr>
              <a:tblGrid>
                <a:gridCol w="670175">
                  <a:extLst>
                    <a:ext uri="{9D8B030D-6E8A-4147-A177-3AD203B41FA5}">
                      <a16:colId xmlns:a16="http://schemas.microsoft.com/office/drawing/2014/main" val="20000"/>
                    </a:ext>
                  </a:extLst>
                </a:gridCol>
                <a:gridCol w="1191650">
                  <a:extLst>
                    <a:ext uri="{9D8B030D-6E8A-4147-A177-3AD203B41FA5}">
                      <a16:colId xmlns:a16="http://schemas.microsoft.com/office/drawing/2014/main" val="20001"/>
                    </a:ext>
                  </a:extLst>
                </a:gridCol>
                <a:gridCol w="1170325">
                  <a:extLst>
                    <a:ext uri="{9D8B030D-6E8A-4147-A177-3AD203B41FA5}">
                      <a16:colId xmlns:a16="http://schemas.microsoft.com/office/drawing/2014/main" val="20002"/>
                    </a:ext>
                  </a:extLst>
                </a:gridCol>
                <a:gridCol w="963275">
                  <a:extLst>
                    <a:ext uri="{9D8B030D-6E8A-4147-A177-3AD203B41FA5}">
                      <a16:colId xmlns:a16="http://schemas.microsoft.com/office/drawing/2014/main" val="20003"/>
                    </a:ext>
                  </a:extLst>
                </a:gridCol>
                <a:gridCol w="1787925">
                  <a:extLst>
                    <a:ext uri="{9D8B030D-6E8A-4147-A177-3AD203B41FA5}">
                      <a16:colId xmlns:a16="http://schemas.microsoft.com/office/drawing/2014/main" val="20004"/>
                    </a:ext>
                  </a:extLst>
                </a:gridCol>
                <a:gridCol w="1798575">
                  <a:extLst>
                    <a:ext uri="{9D8B030D-6E8A-4147-A177-3AD203B41FA5}">
                      <a16:colId xmlns:a16="http://schemas.microsoft.com/office/drawing/2014/main" val="20005"/>
                    </a:ext>
                  </a:extLst>
                </a:gridCol>
              </a:tblGrid>
              <a:tr h="629375">
                <a:tc>
                  <a:txBody>
                    <a:bodyPr/>
                    <a:lstStyle/>
                    <a:p>
                      <a:pPr marL="0" marR="0" lvl="0" indent="0" algn="ctr" rtl="0">
                        <a:lnSpc>
                          <a:spcPct val="107000"/>
                        </a:lnSpc>
                        <a:spcBef>
                          <a:spcPts val="0"/>
                        </a:spcBef>
                        <a:spcAft>
                          <a:spcPts val="0"/>
                        </a:spcAft>
                        <a:buNone/>
                      </a:pPr>
                      <a:r>
                        <a:rPr lang="en-US" sz="1500" u="none" strike="noStrike" cap="none"/>
                        <a:t>Sr.No</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Field Name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Type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Size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Constraints</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500" u="none" strike="noStrike" cap="none"/>
                        <a:t>Description</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0"/>
                  </a:ext>
                </a:extLst>
              </a:tr>
              <a:tr h="265925">
                <a:tc>
                  <a:txBody>
                    <a:bodyPr/>
                    <a:lstStyle/>
                    <a:p>
                      <a:pPr marL="0" marR="0" lvl="0" indent="0" algn="r" rtl="0">
                        <a:lnSpc>
                          <a:spcPct val="107000"/>
                        </a:lnSpc>
                        <a:spcBef>
                          <a:spcPts val="0"/>
                        </a:spcBef>
                        <a:spcAft>
                          <a:spcPts val="0"/>
                        </a:spcAft>
                        <a:buNone/>
                      </a:pPr>
                      <a:r>
                        <a:rPr lang="en-US" sz="1300" u="none" strike="noStrike" cap="none"/>
                        <a:t>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Primary key</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1"/>
                  </a:ext>
                </a:extLst>
              </a:tr>
              <a:tr h="265925">
                <a:tc>
                  <a:txBody>
                    <a:bodyPr/>
                    <a:lstStyle/>
                    <a:p>
                      <a:pPr marL="0" marR="0" lvl="0" indent="0" algn="r" rtl="0">
                        <a:lnSpc>
                          <a:spcPct val="107000"/>
                        </a:lnSpc>
                        <a:spcBef>
                          <a:spcPts val="0"/>
                        </a:spcBef>
                        <a:spcAft>
                          <a:spcPts val="0"/>
                        </a:spcAft>
                        <a:buNone/>
                      </a:pPr>
                      <a:r>
                        <a:rPr lang="en-US" sz="1300" u="none" strike="noStrike" cap="none"/>
                        <a:t>2</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Name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30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name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2"/>
                  </a:ext>
                </a:extLst>
              </a:tr>
              <a:tr h="265925">
                <a:tc>
                  <a:txBody>
                    <a:bodyPr/>
                    <a:lstStyle/>
                    <a:p>
                      <a:pPr marL="0" marR="0" lvl="0" indent="0" algn="r" rtl="0">
                        <a:lnSpc>
                          <a:spcPct val="107000"/>
                        </a:lnSpc>
                        <a:spcBef>
                          <a:spcPts val="0"/>
                        </a:spcBef>
                        <a:spcAft>
                          <a:spcPts val="0"/>
                        </a:spcAft>
                        <a:buNone/>
                      </a:pPr>
                      <a:r>
                        <a:rPr lang="en-US" sz="1300" u="none" strike="noStrike" cap="none"/>
                        <a:t>3</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Detail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Text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detail</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3"/>
                  </a:ext>
                </a:extLst>
              </a:tr>
              <a:tr h="530050">
                <a:tc>
                  <a:txBody>
                    <a:bodyPr/>
                    <a:lstStyle/>
                    <a:p>
                      <a:pPr marL="0" marR="0" lvl="0" indent="0" algn="r" rtl="0">
                        <a:lnSpc>
                          <a:spcPct val="107000"/>
                        </a:lnSpc>
                        <a:spcBef>
                          <a:spcPts val="0"/>
                        </a:spcBef>
                        <a:spcAft>
                          <a:spcPts val="0"/>
                        </a:spcAft>
                        <a:buNone/>
                      </a:pPr>
                      <a:r>
                        <a:rPr lang="en-US" sz="1300" u="none" strike="noStrike" cap="none"/>
                        <a:t>4</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catagory</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 </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30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catagory</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4"/>
                  </a:ext>
                </a:extLst>
              </a:tr>
              <a:tr h="530050">
                <a:tc>
                  <a:txBody>
                    <a:bodyPr/>
                    <a:lstStyle/>
                    <a:p>
                      <a:pPr marL="0" marR="0" lvl="0" indent="0" algn="r" rtl="0">
                        <a:lnSpc>
                          <a:spcPct val="107000"/>
                        </a:lnSpc>
                        <a:spcBef>
                          <a:spcPts val="0"/>
                        </a:spcBef>
                        <a:spcAft>
                          <a:spcPts val="0"/>
                        </a:spcAft>
                        <a:buNone/>
                      </a:pPr>
                      <a:r>
                        <a:rPr lang="en-US" sz="1300" u="none" strike="noStrike" cap="none"/>
                        <a:t>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File</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255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Not null</a:t>
                      </a:r>
                      <a:endParaRPr sz="9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Browse project file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5"/>
                  </a:ext>
                </a:extLst>
              </a:tr>
              <a:tr h="531875">
                <a:tc>
                  <a:txBody>
                    <a:bodyPr/>
                    <a:lstStyle/>
                    <a:p>
                      <a:pPr marL="0" marR="0" lvl="0" indent="0" algn="r" rtl="0">
                        <a:lnSpc>
                          <a:spcPct val="107000"/>
                        </a:lnSpc>
                        <a:spcBef>
                          <a:spcPts val="0"/>
                        </a:spcBef>
                        <a:spcAft>
                          <a:spcPts val="0"/>
                        </a:spcAft>
                        <a:buNone/>
                      </a:pPr>
                      <a:r>
                        <a:rPr lang="en-US" sz="1300" u="none" strike="noStrike" cap="none"/>
                        <a:t>4</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Lang</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Not null</a:t>
                      </a:r>
                      <a:endParaRPr sz="9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programming language</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6"/>
                  </a:ext>
                </a:extLst>
              </a:tr>
              <a:tr h="265925">
                <a:tc>
                  <a:txBody>
                    <a:bodyPr/>
                    <a:lstStyle/>
                    <a:p>
                      <a:pPr marL="0" marR="0" lvl="0" indent="0" algn="r" rtl="0">
                        <a:lnSpc>
                          <a:spcPct val="107000"/>
                        </a:lnSpc>
                        <a:spcBef>
                          <a:spcPts val="0"/>
                        </a:spcBef>
                        <a:spcAft>
                          <a:spcPts val="0"/>
                        </a:spcAft>
                        <a:buNone/>
                      </a:pPr>
                      <a:r>
                        <a:rPr lang="en-US" sz="1300" u="none" strike="noStrike" cap="none"/>
                        <a:t>5</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200" u="none" strike="noStrike" cap="none" dirty="0"/>
                        <a:t>foreign key</a:t>
                      </a:r>
                      <a:endParaRPr sz="12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Client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7"/>
                  </a:ext>
                </a:extLst>
              </a:tr>
              <a:tr h="265925">
                <a:tc>
                  <a:txBody>
                    <a:bodyPr/>
                    <a:lstStyle/>
                    <a:p>
                      <a:pPr marL="0" marR="0" lvl="0" indent="0" algn="r" rtl="0">
                        <a:lnSpc>
                          <a:spcPct val="107000"/>
                        </a:lnSpc>
                        <a:spcBef>
                          <a:spcPts val="0"/>
                        </a:spcBef>
                        <a:spcAft>
                          <a:spcPts val="0"/>
                        </a:spcAft>
                        <a:buNone/>
                      </a:pPr>
                      <a:r>
                        <a:rPr lang="en-US" sz="1300" u="none" strike="noStrike" cap="none"/>
                        <a:t>6</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200" u="none" strike="noStrike" cap="none" dirty="0"/>
                        <a:t>foreign key</a:t>
                      </a:r>
                      <a:endParaRPr sz="12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Freelancer 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8"/>
                  </a:ext>
                </a:extLst>
              </a:tr>
              <a:tr h="265925">
                <a:tc>
                  <a:txBody>
                    <a:bodyPr/>
                    <a:lstStyle/>
                    <a:p>
                      <a:pPr marL="0" marR="0" lvl="0" indent="0" algn="r" rtl="0">
                        <a:lnSpc>
                          <a:spcPct val="107000"/>
                        </a:lnSpc>
                        <a:spcBef>
                          <a:spcPts val="0"/>
                        </a:spcBef>
                        <a:spcAft>
                          <a:spcPts val="0"/>
                        </a:spcAft>
                        <a:buNone/>
                      </a:pPr>
                      <a:r>
                        <a:rPr lang="en-US" sz="1300" u="none" strike="noStrike" cap="none"/>
                        <a:t>7</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Status</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Varchar</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20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status</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09"/>
                  </a:ext>
                </a:extLst>
              </a:tr>
              <a:tr h="265925">
                <a:tc>
                  <a:txBody>
                    <a:bodyPr/>
                    <a:lstStyle/>
                    <a:p>
                      <a:pPr marL="0" marR="0" lvl="0" indent="0" algn="r" rtl="0">
                        <a:lnSpc>
                          <a:spcPct val="107000"/>
                        </a:lnSpc>
                        <a:spcBef>
                          <a:spcPts val="0"/>
                        </a:spcBef>
                        <a:spcAft>
                          <a:spcPts val="0"/>
                        </a:spcAft>
                        <a:buNone/>
                      </a:pPr>
                      <a:r>
                        <a:rPr lang="en-US" sz="1300" u="none" strike="noStrike" cap="none"/>
                        <a:t>8</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Cost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cost</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10"/>
                  </a:ext>
                </a:extLst>
              </a:tr>
              <a:tr h="265925">
                <a:tc>
                  <a:txBody>
                    <a:bodyPr/>
                    <a:lstStyle/>
                    <a:p>
                      <a:pPr marL="0" marR="0" lvl="0" indent="0" algn="r" rtl="0">
                        <a:lnSpc>
                          <a:spcPct val="107000"/>
                        </a:lnSpc>
                        <a:spcBef>
                          <a:spcPts val="0"/>
                        </a:spcBef>
                        <a:spcAft>
                          <a:spcPts val="0"/>
                        </a:spcAft>
                        <a:buNone/>
                      </a:pPr>
                      <a:r>
                        <a:rPr lang="en-US" sz="1300" u="none" strike="noStrike" cap="none"/>
                        <a:t>9</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Paid</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int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11</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Not null</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Project paid</a:t>
                      </a:r>
                      <a:endParaRPr sz="900" u="none" strike="noStrike" cap="none">
                        <a:latin typeface="Calibri"/>
                        <a:ea typeface="Calibri"/>
                        <a:cs typeface="Calibri"/>
                        <a:sym typeface="Calibri"/>
                      </a:endParaRPr>
                    </a:p>
                  </a:txBody>
                  <a:tcPr marL="55525" marR="55525" marT="0" marB="0"/>
                </a:tc>
                <a:extLst>
                  <a:ext uri="{0D108BD9-81ED-4DB2-BD59-A6C34878D82A}">
                    <a16:rowId xmlns:a16="http://schemas.microsoft.com/office/drawing/2014/main" val="10011"/>
                  </a:ext>
                </a:extLst>
              </a:tr>
              <a:tr h="530050">
                <a:tc>
                  <a:txBody>
                    <a:bodyPr/>
                    <a:lstStyle/>
                    <a:p>
                      <a:pPr marL="0" marR="0" lvl="0" indent="0" algn="r" rtl="0">
                        <a:lnSpc>
                          <a:spcPct val="107000"/>
                        </a:lnSpc>
                        <a:spcBef>
                          <a:spcPts val="0"/>
                        </a:spcBef>
                        <a:spcAft>
                          <a:spcPts val="0"/>
                        </a:spcAft>
                        <a:buNone/>
                      </a:pPr>
                      <a:r>
                        <a:rPr lang="en-US" sz="1300" u="none" strike="noStrike" cap="none"/>
                        <a:t>10</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Date</a:t>
                      </a:r>
                      <a:endParaRPr sz="900" u="none" strike="noStrike" cap="none" dirty="0">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Time stamp</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a:t>Current timestamp</a:t>
                      </a:r>
                      <a:endParaRPr sz="900" u="none" strike="noStrike" cap="none">
                        <a:latin typeface="Calibri"/>
                        <a:ea typeface="Calibri"/>
                        <a:cs typeface="Calibri"/>
                        <a:sym typeface="Calibri"/>
                      </a:endParaRPr>
                    </a:p>
                  </a:txBody>
                  <a:tcPr marL="55525" marR="55525" marT="0" marB="0"/>
                </a:tc>
                <a:tc>
                  <a:txBody>
                    <a:bodyPr/>
                    <a:lstStyle/>
                    <a:p>
                      <a:pPr marL="0" marR="0" lvl="0" indent="0" algn="ctr" rtl="0">
                        <a:lnSpc>
                          <a:spcPct val="107000"/>
                        </a:lnSpc>
                        <a:spcBef>
                          <a:spcPts val="0"/>
                        </a:spcBef>
                        <a:spcAft>
                          <a:spcPts val="0"/>
                        </a:spcAft>
                        <a:buNone/>
                      </a:pPr>
                      <a:r>
                        <a:rPr lang="en-US" sz="1300" u="none" strike="noStrike" cap="none" dirty="0"/>
                        <a:t>Project Date</a:t>
                      </a:r>
                      <a:endParaRPr sz="900" u="none" strike="noStrike" cap="none" dirty="0">
                        <a:latin typeface="Calibri"/>
                        <a:ea typeface="Calibri"/>
                        <a:cs typeface="Calibri"/>
                        <a:sym typeface="Calibri"/>
                      </a:endParaRPr>
                    </a:p>
                  </a:txBody>
                  <a:tcPr marL="55525" marR="55525" marT="0" marB="0"/>
                </a:tc>
                <a:extLst>
                  <a:ext uri="{0D108BD9-81ED-4DB2-BD59-A6C34878D82A}">
                    <a16:rowId xmlns:a16="http://schemas.microsoft.com/office/drawing/2014/main" val="1001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idx="1"/>
          </p:nvPr>
        </p:nvSpPr>
        <p:spPr>
          <a:xfrm>
            <a:off x="1244599" y="698501"/>
            <a:ext cx="8029402" cy="45046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4. requests</a:t>
            </a:r>
            <a:endParaRPr dirty="0"/>
          </a:p>
          <a:p>
            <a:pPr marL="0" lvl="0" indent="0" algn="l" rtl="0">
              <a:spcBef>
                <a:spcPts val="1000"/>
              </a:spcBef>
              <a:spcAft>
                <a:spcPts val="0"/>
              </a:spcAft>
              <a:buSzPts val="1440"/>
              <a:buNone/>
            </a:pPr>
            <a:endParaRPr dirty="0"/>
          </a:p>
        </p:txBody>
      </p:sp>
      <p:sp>
        <p:nvSpPr>
          <p:cNvPr id="234" name="Google Shape;234;p32"/>
          <p:cNvSpPr txBox="1"/>
          <p:nvPr/>
        </p:nvSpPr>
        <p:spPr>
          <a:xfrm>
            <a:off x="1244598" y="5469059"/>
            <a:ext cx="6832600" cy="73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dirty="0">
                <a:solidFill>
                  <a:srgbClr val="3F3F3F"/>
                </a:solidFill>
                <a:latin typeface="Trebuchet MS"/>
                <a:ea typeface="Trebuchet MS"/>
                <a:cs typeface="Trebuchet MS"/>
                <a:sym typeface="Trebuchet MS"/>
              </a:rPr>
              <a:t>Description: -</a:t>
            </a:r>
            <a:r>
              <a:rPr lang="en-US" sz="1800" b="0" i="0" u="none" strike="noStrike" cap="none" dirty="0">
                <a:solidFill>
                  <a:srgbClr val="3F3F3F"/>
                </a:solidFill>
                <a:latin typeface="Trebuchet MS"/>
                <a:ea typeface="Trebuchet MS"/>
                <a:cs typeface="Trebuchet MS"/>
                <a:sym typeface="Trebuchet MS"/>
              </a:rPr>
              <a:t> freelancer project request details.</a:t>
            </a:r>
            <a:endParaRPr sz="1800" b="0" i="0" u="none" strike="noStrike" cap="none" dirty="0">
              <a:solidFill>
                <a:srgbClr val="3F3F3F"/>
              </a:solidFill>
              <a:latin typeface="Trebuchet MS"/>
              <a:ea typeface="Trebuchet MS"/>
              <a:cs typeface="Trebuchet MS"/>
              <a:sym typeface="Trebuchet MS"/>
            </a:endParaRPr>
          </a:p>
        </p:txBody>
      </p:sp>
      <p:graphicFrame>
        <p:nvGraphicFramePr>
          <p:cNvPr id="235" name="Google Shape;235;p32"/>
          <p:cNvGraphicFramePr/>
          <p:nvPr>
            <p:extLst>
              <p:ext uri="{D42A27DB-BD31-4B8C-83A1-F6EECF244321}">
                <p14:modId xmlns:p14="http://schemas.microsoft.com/office/powerpoint/2010/main" val="1374421120"/>
              </p:ext>
            </p:extLst>
          </p:nvPr>
        </p:nvGraphicFramePr>
        <p:xfrm>
          <a:off x="1244598" y="1189161"/>
          <a:ext cx="7175500" cy="4157525"/>
        </p:xfrm>
        <a:graphic>
          <a:graphicData uri="http://schemas.openxmlformats.org/drawingml/2006/table">
            <a:tbl>
              <a:tblPr firstRow="1" firstCol="1" bandRow="1">
                <a:noFill/>
                <a:tableStyleId>{BB2DD806-57F0-4A4C-8F70-5974C8F54506}</a:tableStyleId>
              </a:tblPr>
              <a:tblGrid>
                <a:gridCol w="997225">
                  <a:extLst>
                    <a:ext uri="{9D8B030D-6E8A-4147-A177-3AD203B41FA5}">
                      <a16:colId xmlns:a16="http://schemas.microsoft.com/office/drawing/2014/main" val="20000"/>
                    </a:ext>
                  </a:extLst>
                </a:gridCol>
                <a:gridCol w="1029050">
                  <a:extLst>
                    <a:ext uri="{9D8B030D-6E8A-4147-A177-3AD203B41FA5}">
                      <a16:colId xmlns:a16="http://schemas.microsoft.com/office/drawing/2014/main" val="20001"/>
                    </a:ext>
                  </a:extLst>
                </a:gridCol>
                <a:gridCol w="1054525">
                  <a:extLst>
                    <a:ext uri="{9D8B030D-6E8A-4147-A177-3AD203B41FA5}">
                      <a16:colId xmlns:a16="http://schemas.microsoft.com/office/drawing/2014/main" val="20002"/>
                    </a:ext>
                  </a:extLst>
                </a:gridCol>
                <a:gridCol w="882600">
                  <a:extLst>
                    <a:ext uri="{9D8B030D-6E8A-4147-A177-3AD203B41FA5}">
                      <a16:colId xmlns:a16="http://schemas.microsoft.com/office/drawing/2014/main" val="20003"/>
                    </a:ext>
                  </a:extLst>
                </a:gridCol>
                <a:gridCol w="1601275">
                  <a:extLst>
                    <a:ext uri="{9D8B030D-6E8A-4147-A177-3AD203B41FA5}">
                      <a16:colId xmlns:a16="http://schemas.microsoft.com/office/drawing/2014/main" val="20004"/>
                    </a:ext>
                  </a:extLst>
                </a:gridCol>
                <a:gridCol w="1610825">
                  <a:extLst>
                    <a:ext uri="{9D8B030D-6E8A-4147-A177-3AD203B41FA5}">
                      <a16:colId xmlns:a16="http://schemas.microsoft.com/office/drawing/2014/main" val="20005"/>
                    </a:ext>
                  </a:extLst>
                </a:gridCol>
              </a:tblGrid>
              <a:tr h="801300">
                <a:tc>
                  <a:txBody>
                    <a:bodyPr/>
                    <a:lstStyle/>
                    <a:p>
                      <a:pPr marL="0" marR="0" lvl="0" indent="0" algn="ctr" rtl="0">
                        <a:lnSpc>
                          <a:spcPct val="107000"/>
                        </a:lnSpc>
                        <a:spcBef>
                          <a:spcPts val="0"/>
                        </a:spcBef>
                        <a:spcAft>
                          <a:spcPts val="0"/>
                        </a:spcAft>
                        <a:buNone/>
                      </a:pPr>
                      <a:r>
                        <a:rPr lang="en-US" sz="1900" u="none" strike="noStrike" cap="none"/>
                        <a:t>Sr.No</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Field Name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Type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Size</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Constraints</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900" u="none" strike="noStrike" cap="none"/>
                        <a:t>Description</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328675">
                <a:tc>
                  <a:txBody>
                    <a:bodyPr/>
                    <a:lstStyle/>
                    <a:p>
                      <a:pPr marL="0" marR="0" lvl="0" indent="0" algn="r" rtl="0">
                        <a:lnSpc>
                          <a:spcPct val="107000"/>
                        </a:lnSpc>
                        <a:spcBef>
                          <a:spcPts val="0"/>
                        </a:spcBef>
                        <a:spcAft>
                          <a:spcPts val="0"/>
                        </a:spcAft>
                        <a:buNone/>
                      </a:pPr>
                      <a:r>
                        <a:rPr lang="en-US" sz="1600" u="none" strike="noStrike" cap="none"/>
                        <a:t>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Rid</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err="1"/>
                        <a:t>Int</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Primary key</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Request id</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28675">
                <a:tc>
                  <a:txBody>
                    <a:bodyPr/>
                    <a:lstStyle/>
                    <a:p>
                      <a:pPr marL="0" marR="0" lvl="0" indent="0" algn="r" rtl="0">
                        <a:lnSpc>
                          <a:spcPct val="107000"/>
                        </a:lnSpc>
                        <a:spcBef>
                          <a:spcPts val="0"/>
                        </a:spcBef>
                        <a:spcAft>
                          <a:spcPts val="0"/>
                        </a:spcAft>
                        <a:buNone/>
                      </a:pPr>
                      <a:r>
                        <a:rPr lang="en-US" sz="1600" u="none" strike="noStrike" cap="none"/>
                        <a:t>2</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err="1"/>
                        <a:t>Pid</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err="1"/>
                        <a:t>Int</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Project id</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674725">
                <a:tc>
                  <a:txBody>
                    <a:bodyPr/>
                    <a:lstStyle/>
                    <a:p>
                      <a:pPr marL="0" marR="0" lvl="0" indent="0" algn="r" rtl="0">
                        <a:lnSpc>
                          <a:spcPct val="107000"/>
                        </a:lnSpc>
                        <a:spcBef>
                          <a:spcPts val="0"/>
                        </a:spcBef>
                        <a:spcAft>
                          <a:spcPts val="0"/>
                        </a:spcAft>
                        <a:buNone/>
                      </a:pPr>
                      <a:r>
                        <a:rPr lang="en-US" sz="1600" u="none" strike="noStrike" cap="none"/>
                        <a:t>3</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Fid</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err="1"/>
                        <a:t>Int</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11</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foreign key</a:t>
                      </a:r>
                      <a:endParaRPr sz="16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Freelancer id</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328675">
                <a:tc>
                  <a:txBody>
                    <a:bodyPr/>
                    <a:lstStyle/>
                    <a:p>
                      <a:pPr marL="0" marR="0" lvl="0" indent="0" algn="r" rtl="0">
                        <a:lnSpc>
                          <a:spcPct val="107000"/>
                        </a:lnSpc>
                        <a:spcBef>
                          <a:spcPts val="0"/>
                        </a:spcBef>
                        <a:spcAft>
                          <a:spcPts val="0"/>
                        </a:spcAft>
                        <a:buNone/>
                      </a:pPr>
                      <a:r>
                        <a:rPr lang="en-US" sz="1600" u="none" strike="noStrike" cap="none"/>
                        <a:t>4</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err="1"/>
                        <a:t>Msg</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Varchar </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255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Not null</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Message  </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674725">
                <a:tc>
                  <a:txBody>
                    <a:bodyPr/>
                    <a:lstStyle/>
                    <a:p>
                      <a:pPr marL="0" marR="0" lvl="0" indent="0" algn="r" rtl="0">
                        <a:lnSpc>
                          <a:spcPct val="107000"/>
                        </a:lnSpc>
                        <a:spcBef>
                          <a:spcPts val="0"/>
                        </a:spcBef>
                        <a:spcAft>
                          <a:spcPts val="0"/>
                        </a:spcAft>
                        <a:buNone/>
                      </a:pPr>
                      <a:r>
                        <a:rPr lang="en-US" sz="1600" u="none" strike="noStrike" cap="none"/>
                        <a:t>5</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Status</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Varchar</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20</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Not null</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Project status</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020750">
                <a:tc>
                  <a:txBody>
                    <a:bodyPr/>
                    <a:lstStyle/>
                    <a:p>
                      <a:pPr marL="0" marR="0" lvl="0" indent="0" algn="r" rtl="0">
                        <a:lnSpc>
                          <a:spcPct val="107000"/>
                        </a:lnSpc>
                        <a:spcBef>
                          <a:spcPts val="0"/>
                        </a:spcBef>
                        <a:spcAft>
                          <a:spcPts val="0"/>
                        </a:spcAft>
                        <a:buNone/>
                      </a:pPr>
                      <a:r>
                        <a:rPr lang="en-US" sz="1600" u="none" strike="noStrike" cap="none"/>
                        <a:t>6</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Date</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Time  stamp</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a:t>
                      </a:r>
                      <a:endParaRPr sz="1100" u="none" strike="noStrike" cap="none">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Current timestamp</a:t>
                      </a:r>
                      <a:endParaRPr sz="1100"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dirty="0"/>
                        <a:t>Project Request date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677333" y="0"/>
            <a:ext cx="8596668" cy="83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E R DIAGRAM</a:t>
            </a:r>
            <a:endParaRPr/>
          </a:p>
        </p:txBody>
      </p:sp>
      <p:sp>
        <p:nvSpPr>
          <p:cNvPr id="3" name="Text Placeholder 2">
            <a:extLst>
              <a:ext uri="{FF2B5EF4-FFF2-40B4-BE49-F238E27FC236}">
                <a16:creationId xmlns:a16="http://schemas.microsoft.com/office/drawing/2014/main" id="{79D8C8E2-8215-466B-BB72-F017AE9D6AAD}"/>
              </a:ext>
            </a:extLst>
          </p:cNvPr>
          <p:cNvSpPr>
            <a:spLocks noGrp="1"/>
          </p:cNvSpPr>
          <p:nvPr>
            <p:ph idx="1"/>
          </p:nvPr>
        </p:nvSpPr>
        <p:spPr>
          <a:xfrm>
            <a:off x="677334" y="838201"/>
            <a:ext cx="8596668" cy="5855676"/>
          </a:xfrm>
        </p:spPr>
        <p:txBody>
          <a:bodyPr/>
          <a:lstStyle/>
          <a:p>
            <a:endParaRPr lang="en-IN" dirty="0"/>
          </a:p>
        </p:txBody>
      </p:sp>
      <p:pic>
        <p:nvPicPr>
          <p:cNvPr id="2" name="Picture 1">
            <a:extLst>
              <a:ext uri="{FF2B5EF4-FFF2-40B4-BE49-F238E27FC236}">
                <a16:creationId xmlns:a16="http://schemas.microsoft.com/office/drawing/2014/main" id="{6835706E-AF19-4D4A-8110-EAD58468E3DE}"/>
              </a:ext>
            </a:extLst>
          </p:cNvPr>
          <p:cNvPicPr>
            <a:picLocks noChangeAspect="1"/>
          </p:cNvPicPr>
          <p:nvPr/>
        </p:nvPicPr>
        <p:blipFill>
          <a:blip r:embed="rId3"/>
          <a:stretch>
            <a:fillRect/>
          </a:stretch>
        </p:blipFill>
        <p:spPr>
          <a:xfrm>
            <a:off x="677332" y="838200"/>
            <a:ext cx="9582150" cy="5372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UML Diagram</a:t>
            </a:r>
            <a:br>
              <a:rPr lang="en-US" b="1" u="sng" dirty="0"/>
            </a:br>
            <a:r>
              <a:rPr lang="en-US" b="1" u="sng" dirty="0"/>
              <a:t>Use case diagram: user-admin</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DDC0D2F5-D5BF-4596-BC2D-DBEDBFDCFD46}"/>
              </a:ext>
            </a:extLst>
          </p:cNvPr>
          <p:cNvPicPr>
            <a:picLocks noChangeAspect="1"/>
          </p:cNvPicPr>
          <p:nvPr/>
        </p:nvPicPr>
        <p:blipFill>
          <a:blip r:embed="rId3"/>
          <a:stretch>
            <a:fillRect/>
          </a:stretch>
        </p:blipFill>
        <p:spPr>
          <a:xfrm>
            <a:off x="2543141" y="2160589"/>
            <a:ext cx="5323809" cy="4495238"/>
          </a:xfrm>
          <a:prstGeom prst="rect">
            <a:avLst/>
          </a:prstGeom>
        </p:spPr>
      </p:pic>
    </p:spTree>
    <p:extLst>
      <p:ext uri="{BB962C8B-B14F-4D97-AF65-F5344CB8AC3E}">
        <p14:creationId xmlns:p14="http://schemas.microsoft.com/office/powerpoint/2010/main" val="3498543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Use case diagram: user-client</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B5CD17CE-2CFB-4E37-ACF9-5457BC855A87}"/>
              </a:ext>
            </a:extLst>
          </p:cNvPr>
          <p:cNvPicPr>
            <a:picLocks noChangeAspect="1"/>
          </p:cNvPicPr>
          <p:nvPr/>
        </p:nvPicPr>
        <p:blipFill>
          <a:blip r:embed="rId3"/>
          <a:stretch>
            <a:fillRect/>
          </a:stretch>
        </p:blipFill>
        <p:spPr>
          <a:xfrm>
            <a:off x="2756492" y="1292031"/>
            <a:ext cx="5095875" cy="5362575"/>
          </a:xfrm>
          <a:prstGeom prst="rect">
            <a:avLst/>
          </a:prstGeom>
        </p:spPr>
      </p:pic>
    </p:spTree>
    <p:extLst>
      <p:ext uri="{BB962C8B-B14F-4D97-AF65-F5344CB8AC3E}">
        <p14:creationId xmlns:p14="http://schemas.microsoft.com/office/powerpoint/2010/main" val="1950423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Use case diagram: user-freelancer</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04E313F3-0776-4417-A1BF-FD64CFC328F5}"/>
              </a:ext>
            </a:extLst>
          </p:cNvPr>
          <p:cNvPicPr>
            <a:picLocks noChangeAspect="1"/>
          </p:cNvPicPr>
          <p:nvPr/>
        </p:nvPicPr>
        <p:blipFill>
          <a:blip r:embed="rId3"/>
          <a:stretch>
            <a:fillRect/>
          </a:stretch>
        </p:blipFill>
        <p:spPr>
          <a:xfrm>
            <a:off x="2917998" y="1383323"/>
            <a:ext cx="5514286" cy="5247550"/>
          </a:xfrm>
          <a:prstGeom prst="rect">
            <a:avLst/>
          </a:prstGeom>
        </p:spPr>
      </p:pic>
    </p:spTree>
    <p:extLst>
      <p:ext uri="{BB962C8B-B14F-4D97-AF65-F5344CB8AC3E}">
        <p14:creationId xmlns:p14="http://schemas.microsoft.com/office/powerpoint/2010/main" val="1715119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252736" y="70315"/>
            <a:ext cx="4304099"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graphicFrame>
        <p:nvGraphicFramePr>
          <p:cNvPr id="2" name="Table 2">
            <a:extLst>
              <a:ext uri="{FF2B5EF4-FFF2-40B4-BE49-F238E27FC236}">
                <a16:creationId xmlns:a16="http://schemas.microsoft.com/office/drawing/2014/main" id="{149FA802-7BDF-4C79-889A-C6C637E082ED}"/>
              </a:ext>
            </a:extLst>
          </p:cNvPr>
          <p:cNvGraphicFramePr>
            <a:graphicFrameLocks noGrp="1"/>
          </p:cNvGraphicFramePr>
          <p:nvPr>
            <p:extLst>
              <p:ext uri="{D42A27DB-BD31-4B8C-83A1-F6EECF244321}">
                <p14:modId xmlns:p14="http://schemas.microsoft.com/office/powerpoint/2010/main" val="1349924309"/>
              </p:ext>
            </p:extLst>
          </p:nvPr>
        </p:nvGraphicFramePr>
        <p:xfrm>
          <a:off x="4914783" y="222193"/>
          <a:ext cx="1775725" cy="303602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Users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Email</a:t>
                      </a:r>
                    </a:p>
                    <a:p>
                      <a:pPr algn="ctr"/>
                      <a:r>
                        <a:rPr lang="en-IN" dirty="0"/>
                        <a:t>Password</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3" name="Table 2">
            <a:extLst>
              <a:ext uri="{FF2B5EF4-FFF2-40B4-BE49-F238E27FC236}">
                <a16:creationId xmlns:a16="http://schemas.microsoft.com/office/drawing/2014/main" id="{E5BA2153-CA4E-4050-B52A-B2B39EA1A6B9}"/>
              </a:ext>
            </a:extLst>
          </p:cNvPr>
          <p:cNvGraphicFramePr>
            <a:graphicFrameLocks noGrp="1"/>
          </p:cNvGraphicFramePr>
          <p:nvPr>
            <p:extLst>
              <p:ext uri="{D42A27DB-BD31-4B8C-83A1-F6EECF244321}">
                <p14:modId xmlns:p14="http://schemas.microsoft.com/office/powerpoint/2010/main" val="2575191580"/>
              </p:ext>
            </p:extLst>
          </p:nvPr>
        </p:nvGraphicFramePr>
        <p:xfrm>
          <a:off x="854755" y="2185310"/>
          <a:ext cx="1775725" cy="358466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Feedbacks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Email</a:t>
                      </a:r>
                    </a:p>
                    <a:p>
                      <a:pPr algn="ctr"/>
                      <a:r>
                        <a:rPr lang="en-IN" dirty="0" err="1"/>
                        <a:t>Uid</a:t>
                      </a:r>
                      <a:endParaRPr lang="en-IN" dirty="0"/>
                    </a:p>
                    <a:p>
                      <a:pPr algn="ctr"/>
                      <a:r>
                        <a:rPr lang="en-IN" dirty="0" err="1"/>
                        <a:t>Msg</a:t>
                      </a:r>
                      <a:endParaRPr lang="en-IN" dirty="0"/>
                    </a:p>
                    <a:p>
                      <a:pPr algn="ctr"/>
                      <a:r>
                        <a:rPr lang="en-IN" dirty="0" err="1"/>
                        <a:t>Is_read</a:t>
                      </a:r>
                      <a:endParaRPr lang="en-IN" dirty="0"/>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5" name="Table 2">
            <a:extLst>
              <a:ext uri="{FF2B5EF4-FFF2-40B4-BE49-F238E27FC236}">
                <a16:creationId xmlns:a16="http://schemas.microsoft.com/office/drawing/2014/main" id="{945CC265-B01C-4B24-BC43-E063EB6072F0}"/>
              </a:ext>
            </a:extLst>
          </p:cNvPr>
          <p:cNvGraphicFramePr>
            <a:graphicFrameLocks noGrp="1"/>
          </p:cNvGraphicFramePr>
          <p:nvPr>
            <p:extLst>
              <p:ext uri="{D42A27DB-BD31-4B8C-83A1-F6EECF244321}">
                <p14:modId xmlns:p14="http://schemas.microsoft.com/office/powerpoint/2010/main" val="3099310763"/>
              </p:ext>
            </p:extLst>
          </p:nvPr>
        </p:nvGraphicFramePr>
        <p:xfrm>
          <a:off x="9057708" y="2087729"/>
          <a:ext cx="1775725" cy="331034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Requests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err="1"/>
                        <a:t>cid</a:t>
                      </a:r>
                      <a:r>
                        <a:rPr lang="en-IN" dirty="0"/>
                        <a:t>(FK)</a:t>
                      </a:r>
                    </a:p>
                    <a:p>
                      <a:pPr algn="ctr"/>
                      <a:r>
                        <a:rPr lang="en-IN" dirty="0"/>
                        <a:t>Fid(FK)</a:t>
                      </a:r>
                    </a:p>
                    <a:p>
                      <a:pPr algn="ctr"/>
                      <a:r>
                        <a:rPr lang="en-IN" dirty="0" err="1"/>
                        <a:t>msg</a:t>
                      </a:r>
                      <a:endParaRPr lang="en-IN" dirty="0"/>
                    </a:p>
                    <a:p>
                      <a:pPr algn="ctr"/>
                      <a:r>
                        <a:rPr lang="en-IN" dirty="0"/>
                        <a:t>status</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graphicFrame>
        <p:nvGraphicFramePr>
          <p:cNvPr id="7" name="Table 2">
            <a:extLst>
              <a:ext uri="{FF2B5EF4-FFF2-40B4-BE49-F238E27FC236}">
                <a16:creationId xmlns:a16="http://schemas.microsoft.com/office/drawing/2014/main" id="{0FC76157-33D8-41E4-BF49-58300FB565DB}"/>
              </a:ext>
            </a:extLst>
          </p:cNvPr>
          <p:cNvGraphicFramePr>
            <a:graphicFrameLocks noGrp="1"/>
          </p:cNvGraphicFramePr>
          <p:nvPr>
            <p:extLst>
              <p:ext uri="{D42A27DB-BD31-4B8C-83A1-F6EECF244321}">
                <p14:modId xmlns:p14="http://schemas.microsoft.com/office/powerpoint/2010/main" val="3979855139"/>
              </p:ext>
            </p:extLst>
          </p:nvPr>
        </p:nvGraphicFramePr>
        <p:xfrm>
          <a:off x="4914782" y="3438099"/>
          <a:ext cx="1775725" cy="4133300"/>
        </p:xfrm>
        <a:graphic>
          <a:graphicData uri="http://schemas.openxmlformats.org/drawingml/2006/table">
            <a:tbl>
              <a:tblPr bandRow="1">
                <a:tableStyleId>{BB2DD806-57F0-4A4C-8F70-5974C8F54506}</a:tableStyleId>
              </a:tblPr>
              <a:tblGrid>
                <a:gridCol w="1775725">
                  <a:extLst>
                    <a:ext uri="{9D8B030D-6E8A-4147-A177-3AD203B41FA5}">
                      <a16:colId xmlns:a16="http://schemas.microsoft.com/office/drawing/2014/main" val="297372325"/>
                    </a:ext>
                  </a:extLst>
                </a:gridCol>
              </a:tblGrid>
              <a:tr h="384260">
                <a:tc>
                  <a:txBody>
                    <a:bodyPr/>
                    <a:lstStyle/>
                    <a:p>
                      <a:pPr algn="ctr"/>
                      <a:r>
                        <a:rPr lang="en-IN" dirty="0"/>
                        <a:t>Projects</a:t>
                      </a:r>
                    </a:p>
                  </a:txBody>
                  <a:tcPr/>
                </a:tc>
                <a:extLst>
                  <a:ext uri="{0D108BD9-81ED-4DB2-BD59-A6C34878D82A}">
                    <a16:rowId xmlns:a16="http://schemas.microsoft.com/office/drawing/2014/main" val="1590070973"/>
                  </a:ext>
                </a:extLst>
              </a:tr>
              <a:tr h="696743">
                <a:tc>
                  <a:txBody>
                    <a:bodyPr/>
                    <a:lstStyle/>
                    <a:p>
                      <a:pPr algn="ctr"/>
                      <a:r>
                        <a:rPr lang="en-IN" dirty="0"/>
                        <a:t>Id (PK)</a:t>
                      </a:r>
                    </a:p>
                    <a:p>
                      <a:pPr algn="ctr"/>
                      <a:r>
                        <a:rPr lang="en-IN" dirty="0"/>
                        <a:t>Name</a:t>
                      </a:r>
                    </a:p>
                    <a:p>
                      <a:pPr algn="ctr"/>
                      <a:r>
                        <a:rPr lang="en-IN" dirty="0"/>
                        <a:t>detail</a:t>
                      </a:r>
                    </a:p>
                    <a:p>
                      <a:pPr algn="ctr"/>
                      <a:r>
                        <a:rPr lang="en-IN" dirty="0"/>
                        <a:t>Category</a:t>
                      </a:r>
                    </a:p>
                    <a:p>
                      <a:pPr algn="ctr"/>
                      <a:r>
                        <a:rPr lang="en-IN" dirty="0"/>
                        <a:t>File</a:t>
                      </a:r>
                    </a:p>
                    <a:p>
                      <a:pPr algn="ctr"/>
                      <a:r>
                        <a:rPr lang="en-IN" dirty="0" err="1"/>
                        <a:t>cid</a:t>
                      </a:r>
                      <a:r>
                        <a:rPr lang="en-IN" dirty="0"/>
                        <a:t>(FK)</a:t>
                      </a:r>
                    </a:p>
                    <a:p>
                      <a:pPr algn="ctr"/>
                      <a:r>
                        <a:rPr lang="en-IN" dirty="0"/>
                        <a:t>Fid(FK)</a:t>
                      </a:r>
                    </a:p>
                    <a:p>
                      <a:pPr algn="ctr"/>
                      <a:r>
                        <a:rPr lang="en-IN" dirty="0"/>
                        <a:t>cost</a:t>
                      </a:r>
                    </a:p>
                    <a:p>
                      <a:pPr algn="ctr"/>
                      <a:r>
                        <a:rPr lang="en-IN" dirty="0"/>
                        <a:t>Date</a:t>
                      </a:r>
                    </a:p>
                  </a:txBody>
                  <a:tcPr/>
                </a:tc>
                <a:extLst>
                  <a:ext uri="{0D108BD9-81ED-4DB2-BD59-A6C34878D82A}">
                    <a16:rowId xmlns:a16="http://schemas.microsoft.com/office/drawing/2014/main" val="1967989746"/>
                  </a:ext>
                </a:extLst>
              </a:tr>
              <a:tr h="696743">
                <a:tc>
                  <a:txBody>
                    <a:bodyPr/>
                    <a:lstStyle/>
                    <a:p>
                      <a:pPr algn="ctr"/>
                      <a:r>
                        <a:rPr lang="en-IN" dirty="0"/>
                        <a:t>Add()</a:t>
                      </a:r>
                    </a:p>
                    <a:p>
                      <a:pPr algn="ctr"/>
                      <a:r>
                        <a:rPr lang="en-IN" dirty="0"/>
                        <a:t>Edit()</a:t>
                      </a:r>
                    </a:p>
                    <a:p>
                      <a:pPr algn="ctr"/>
                      <a:r>
                        <a:rPr lang="en-IN" dirty="0"/>
                        <a:t>Update()</a:t>
                      </a:r>
                    </a:p>
                    <a:p>
                      <a:pPr algn="ctr"/>
                      <a:r>
                        <a:rPr lang="en-IN" dirty="0"/>
                        <a:t>Delete()</a:t>
                      </a:r>
                    </a:p>
                  </a:txBody>
                  <a:tcPr/>
                </a:tc>
                <a:extLst>
                  <a:ext uri="{0D108BD9-81ED-4DB2-BD59-A6C34878D82A}">
                    <a16:rowId xmlns:a16="http://schemas.microsoft.com/office/drawing/2014/main" val="1823363467"/>
                  </a:ext>
                </a:extLst>
              </a:tr>
            </a:tbl>
          </a:graphicData>
        </a:graphic>
      </p:graphicFrame>
      <p:cxnSp>
        <p:nvCxnSpPr>
          <p:cNvPr id="11" name="Straight Connector 10">
            <a:extLst>
              <a:ext uri="{FF2B5EF4-FFF2-40B4-BE49-F238E27FC236}">
                <a16:creationId xmlns:a16="http://schemas.microsoft.com/office/drawing/2014/main" id="{AC7212FB-B666-4C38-9A04-EF2910AD107C}"/>
              </a:ext>
            </a:extLst>
          </p:cNvPr>
          <p:cNvCxnSpPr>
            <a:cxnSpLocks/>
          </p:cNvCxnSpPr>
          <p:nvPr/>
        </p:nvCxnSpPr>
        <p:spPr>
          <a:xfrm flipH="1">
            <a:off x="2630481" y="222193"/>
            <a:ext cx="2250435" cy="1963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BD8E44-A118-4FF6-BF55-EEB4E3EE7A81}"/>
              </a:ext>
            </a:extLst>
          </p:cNvPr>
          <p:cNvCxnSpPr>
            <a:cxnSpLocks/>
          </p:cNvCxnSpPr>
          <p:nvPr/>
        </p:nvCxnSpPr>
        <p:spPr>
          <a:xfrm>
            <a:off x="6690507" y="222193"/>
            <a:ext cx="2367201" cy="186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EF4209-E368-42C2-B260-4D04392082EB}"/>
              </a:ext>
            </a:extLst>
          </p:cNvPr>
          <p:cNvCxnSpPr/>
          <p:nvPr/>
        </p:nvCxnSpPr>
        <p:spPr>
          <a:xfrm flipH="1" flipV="1">
            <a:off x="6690507" y="3438099"/>
            <a:ext cx="2367200" cy="1350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12B9D4-5606-4731-BEAB-CEFCC30BD2F9}"/>
              </a:ext>
            </a:extLst>
          </p:cNvPr>
          <p:cNvCxnSpPr/>
          <p:nvPr/>
        </p:nvCxnSpPr>
        <p:spPr>
          <a:xfrm>
            <a:off x="5785712" y="2709573"/>
            <a:ext cx="0" cy="65566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431987-020A-480B-A313-C1C4835483B9}"/>
              </a:ext>
            </a:extLst>
          </p:cNvPr>
          <p:cNvSpPr txBox="1"/>
          <p:nvPr/>
        </p:nvSpPr>
        <p:spPr>
          <a:xfrm>
            <a:off x="7069539" y="341194"/>
            <a:ext cx="300251" cy="313899"/>
          </a:xfrm>
          <a:prstGeom prst="rect">
            <a:avLst/>
          </a:prstGeom>
          <a:noFill/>
        </p:spPr>
        <p:txBody>
          <a:bodyPr wrap="square" rtlCol="0">
            <a:spAutoFit/>
          </a:bodyPr>
          <a:lstStyle/>
          <a:p>
            <a:r>
              <a:rPr lang="en-IN" dirty="0"/>
              <a:t>1</a:t>
            </a:r>
          </a:p>
        </p:txBody>
      </p:sp>
      <p:sp>
        <p:nvSpPr>
          <p:cNvPr id="24" name="TextBox 23">
            <a:extLst>
              <a:ext uri="{FF2B5EF4-FFF2-40B4-BE49-F238E27FC236}">
                <a16:creationId xmlns:a16="http://schemas.microsoft.com/office/drawing/2014/main" id="{00EC2066-9AF8-44D2-9801-E538FF6C450F}"/>
              </a:ext>
            </a:extLst>
          </p:cNvPr>
          <p:cNvSpPr txBox="1"/>
          <p:nvPr/>
        </p:nvSpPr>
        <p:spPr>
          <a:xfrm>
            <a:off x="9057707" y="1737400"/>
            <a:ext cx="300251" cy="313899"/>
          </a:xfrm>
          <a:prstGeom prst="rect">
            <a:avLst/>
          </a:prstGeom>
          <a:noFill/>
        </p:spPr>
        <p:txBody>
          <a:bodyPr wrap="square" rtlCol="0">
            <a:spAutoFit/>
          </a:bodyPr>
          <a:lstStyle/>
          <a:p>
            <a:r>
              <a:rPr lang="en-IN" dirty="0"/>
              <a:t>M</a:t>
            </a:r>
          </a:p>
        </p:txBody>
      </p:sp>
      <p:sp>
        <p:nvSpPr>
          <p:cNvPr id="25" name="TextBox 24">
            <a:extLst>
              <a:ext uri="{FF2B5EF4-FFF2-40B4-BE49-F238E27FC236}">
                <a16:creationId xmlns:a16="http://schemas.microsoft.com/office/drawing/2014/main" id="{5DF399EA-4757-4ED4-84A2-E61E23874E15}"/>
              </a:ext>
            </a:extLst>
          </p:cNvPr>
          <p:cNvSpPr txBox="1"/>
          <p:nvPr/>
        </p:nvSpPr>
        <p:spPr>
          <a:xfrm>
            <a:off x="6690506" y="3124200"/>
            <a:ext cx="300251" cy="313899"/>
          </a:xfrm>
          <a:prstGeom prst="rect">
            <a:avLst/>
          </a:prstGeom>
          <a:noFill/>
        </p:spPr>
        <p:txBody>
          <a:bodyPr wrap="square" rtlCol="0">
            <a:spAutoFit/>
          </a:bodyPr>
          <a:lstStyle/>
          <a:p>
            <a:r>
              <a:rPr lang="en-IN" dirty="0"/>
              <a:t>M</a:t>
            </a:r>
          </a:p>
        </p:txBody>
      </p:sp>
      <p:sp>
        <p:nvSpPr>
          <p:cNvPr id="29" name="TextBox 28">
            <a:extLst>
              <a:ext uri="{FF2B5EF4-FFF2-40B4-BE49-F238E27FC236}">
                <a16:creationId xmlns:a16="http://schemas.microsoft.com/office/drawing/2014/main" id="{964D4EF1-041E-4D6C-AF1F-D29D30CB85C0}"/>
              </a:ext>
            </a:extLst>
          </p:cNvPr>
          <p:cNvSpPr txBox="1"/>
          <p:nvPr/>
        </p:nvSpPr>
        <p:spPr>
          <a:xfrm>
            <a:off x="2254659" y="1871411"/>
            <a:ext cx="300251" cy="313899"/>
          </a:xfrm>
          <a:prstGeom prst="rect">
            <a:avLst/>
          </a:prstGeom>
          <a:noFill/>
        </p:spPr>
        <p:txBody>
          <a:bodyPr wrap="square" rtlCol="0">
            <a:spAutoFit/>
          </a:bodyPr>
          <a:lstStyle/>
          <a:p>
            <a:r>
              <a:rPr lang="en-IN" dirty="0"/>
              <a:t>M</a:t>
            </a:r>
          </a:p>
        </p:txBody>
      </p:sp>
      <p:sp>
        <p:nvSpPr>
          <p:cNvPr id="31" name="TextBox 30">
            <a:extLst>
              <a:ext uri="{FF2B5EF4-FFF2-40B4-BE49-F238E27FC236}">
                <a16:creationId xmlns:a16="http://schemas.microsoft.com/office/drawing/2014/main" id="{FD06CBC8-1A8E-4D82-890A-EED17FBD1B97}"/>
              </a:ext>
            </a:extLst>
          </p:cNvPr>
          <p:cNvSpPr txBox="1"/>
          <p:nvPr/>
        </p:nvSpPr>
        <p:spPr>
          <a:xfrm>
            <a:off x="8695378" y="4276070"/>
            <a:ext cx="300251" cy="313899"/>
          </a:xfrm>
          <a:prstGeom prst="rect">
            <a:avLst/>
          </a:prstGeom>
          <a:noFill/>
        </p:spPr>
        <p:txBody>
          <a:bodyPr wrap="square" rtlCol="0">
            <a:spAutoFit/>
          </a:bodyPr>
          <a:lstStyle/>
          <a:p>
            <a:r>
              <a:rPr lang="en-IN" dirty="0"/>
              <a:t>M</a:t>
            </a:r>
          </a:p>
        </p:txBody>
      </p:sp>
      <p:sp>
        <p:nvSpPr>
          <p:cNvPr id="33" name="TextBox 32">
            <a:extLst>
              <a:ext uri="{FF2B5EF4-FFF2-40B4-BE49-F238E27FC236}">
                <a16:creationId xmlns:a16="http://schemas.microsoft.com/office/drawing/2014/main" id="{1E289563-F243-44E5-81AD-A68F61DD3DCA}"/>
              </a:ext>
            </a:extLst>
          </p:cNvPr>
          <p:cNvSpPr txBox="1"/>
          <p:nvPr/>
        </p:nvSpPr>
        <p:spPr>
          <a:xfrm>
            <a:off x="5785709" y="3136561"/>
            <a:ext cx="300251" cy="313899"/>
          </a:xfrm>
          <a:prstGeom prst="rect">
            <a:avLst/>
          </a:prstGeom>
          <a:noFill/>
        </p:spPr>
        <p:txBody>
          <a:bodyPr wrap="square" rtlCol="0">
            <a:spAutoFit/>
          </a:bodyPr>
          <a:lstStyle/>
          <a:p>
            <a:r>
              <a:rPr lang="en-IN" dirty="0"/>
              <a:t>M</a:t>
            </a:r>
          </a:p>
        </p:txBody>
      </p:sp>
      <p:sp>
        <p:nvSpPr>
          <p:cNvPr id="35" name="TextBox 34">
            <a:extLst>
              <a:ext uri="{FF2B5EF4-FFF2-40B4-BE49-F238E27FC236}">
                <a16:creationId xmlns:a16="http://schemas.microsoft.com/office/drawing/2014/main" id="{DADA50A6-0C9B-4A74-B2D6-9BF7077C608B}"/>
              </a:ext>
            </a:extLst>
          </p:cNvPr>
          <p:cNvSpPr txBox="1"/>
          <p:nvPr/>
        </p:nvSpPr>
        <p:spPr>
          <a:xfrm>
            <a:off x="5468527" y="2641883"/>
            <a:ext cx="300251" cy="313899"/>
          </a:xfrm>
          <a:prstGeom prst="rect">
            <a:avLst/>
          </a:prstGeom>
          <a:noFill/>
        </p:spPr>
        <p:txBody>
          <a:bodyPr wrap="square" rtlCol="0">
            <a:spAutoFit/>
          </a:bodyPr>
          <a:lstStyle/>
          <a:p>
            <a:r>
              <a:rPr lang="en-IN" dirty="0"/>
              <a:t>1</a:t>
            </a:r>
          </a:p>
        </p:txBody>
      </p:sp>
      <p:sp>
        <p:nvSpPr>
          <p:cNvPr id="37" name="TextBox 36">
            <a:extLst>
              <a:ext uri="{FF2B5EF4-FFF2-40B4-BE49-F238E27FC236}">
                <a16:creationId xmlns:a16="http://schemas.microsoft.com/office/drawing/2014/main" id="{84CF0015-A3C6-4F7D-803B-F445F75E73D4}"/>
              </a:ext>
            </a:extLst>
          </p:cNvPr>
          <p:cNvSpPr txBox="1"/>
          <p:nvPr/>
        </p:nvSpPr>
        <p:spPr>
          <a:xfrm>
            <a:off x="4385626" y="184244"/>
            <a:ext cx="300251" cy="313899"/>
          </a:xfrm>
          <a:prstGeom prst="rect">
            <a:avLst/>
          </a:prstGeom>
          <a:noFill/>
        </p:spPr>
        <p:txBody>
          <a:bodyPr wrap="square" rtlCol="0">
            <a:spAutoFit/>
          </a:bodyPr>
          <a:lstStyle/>
          <a:p>
            <a:r>
              <a:rPr lang="en-IN" dirty="0"/>
              <a:t>1</a:t>
            </a:r>
          </a:p>
        </p:txBody>
      </p:sp>
    </p:spTree>
    <p:extLst>
      <p:ext uri="{BB962C8B-B14F-4D97-AF65-F5344CB8AC3E}">
        <p14:creationId xmlns:p14="http://schemas.microsoft.com/office/powerpoint/2010/main" val="253073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admin</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C6161938-A139-45BB-9CCD-1C4E9DE7BF69}"/>
              </a:ext>
            </a:extLst>
          </p:cNvPr>
          <p:cNvPicPr>
            <a:picLocks noChangeAspect="1"/>
          </p:cNvPicPr>
          <p:nvPr/>
        </p:nvPicPr>
        <p:blipFill>
          <a:blip r:embed="rId3"/>
          <a:stretch>
            <a:fillRect/>
          </a:stretch>
        </p:blipFill>
        <p:spPr>
          <a:xfrm>
            <a:off x="2522985" y="1383323"/>
            <a:ext cx="5200000" cy="5066667"/>
          </a:xfrm>
          <a:prstGeom prst="rect">
            <a:avLst/>
          </a:prstGeom>
        </p:spPr>
      </p:pic>
    </p:spTree>
    <p:extLst>
      <p:ext uri="{BB962C8B-B14F-4D97-AF65-F5344CB8AC3E}">
        <p14:creationId xmlns:p14="http://schemas.microsoft.com/office/powerpoint/2010/main" val="72237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client</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3" name="Picture 2">
            <a:extLst>
              <a:ext uri="{FF2B5EF4-FFF2-40B4-BE49-F238E27FC236}">
                <a16:creationId xmlns:a16="http://schemas.microsoft.com/office/drawing/2014/main" id="{AE0771CA-E557-4BC3-BADD-E592875A0F3F}"/>
              </a:ext>
            </a:extLst>
          </p:cNvPr>
          <p:cNvPicPr>
            <a:picLocks noChangeAspect="1"/>
          </p:cNvPicPr>
          <p:nvPr/>
        </p:nvPicPr>
        <p:blipFill>
          <a:blip r:embed="rId3"/>
          <a:stretch>
            <a:fillRect/>
          </a:stretch>
        </p:blipFill>
        <p:spPr>
          <a:xfrm>
            <a:off x="2431380" y="1230922"/>
            <a:ext cx="4914286" cy="5454867"/>
          </a:xfrm>
          <a:prstGeom prst="rect">
            <a:avLst/>
          </a:prstGeom>
        </p:spPr>
      </p:pic>
    </p:spTree>
    <p:extLst>
      <p:ext uri="{BB962C8B-B14F-4D97-AF65-F5344CB8AC3E}">
        <p14:creationId xmlns:p14="http://schemas.microsoft.com/office/powerpoint/2010/main" val="131804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PROJECT PROFILE</a:t>
            </a:r>
            <a:endParaRPr/>
          </a:p>
        </p:txBody>
      </p:sp>
      <p:graphicFrame>
        <p:nvGraphicFramePr>
          <p:cNvPr id="149" name="Google Shape;149;p19"/>
          <p:cNvGraphicFramePr/>
          <p:nvPr>
            <p:extLst>
              <p:ext uri="{D42A27DB-BD31-4B8C-83A1-F6EECF244321}">
                <p14:modId xmlns:p14="http://schemas.microsoft.com/office/powerpoint/2010/main" val="1421607730"/>
              </p:ext>
            </p:extLst>
          </p:nvPr>
        </p:nvGraphicFramePr>
        <p:xfrm>
          <a:off x="1985684" y="1779724"/>
          <a:ext cx="6305875" cy="4041450"/>
        </p:xfrm>
        <a:graphic>
          <a:graphicData uri="http://schemas.openxmlformats.org/drawingml/2006/table">
            <a:tbl>
              <a:tblPr firstRow="1" firstCol="1" bandRow="1">
                <a:noFill/>
                <a:tableStyleId>{BB2DD806-57F0-4A4C-8F70-5974C8F54506}</a:tableStyleId>
              </a:tblPr>
              <a:tblGrid>
                <a:gridCol w="1842250">
                  <a:extLst>
                    <a:ext uri="{9D8B030D-6E8A-4147-A177-3AD203B41FA5}">
                      <a16:colId xmlns:a16="http://schemas.microsoft.com/office/drawing/2014/main" val="20000"/>
                    </a:ext>
                  </a:extLst>
                </a:gridCol>
                <a:gridCol w="4463625">
                  <a:extLst>
                    <a:ext uri="{9D8B030D-6E8A-4147-A177-3AD203B41FA5}">
                      <a16:colId xmlns:a16="http://schemas.microsoft.com/office/drawing/2014/main" val="20001"/>
                    </a:ext>
                  </a:extLst>
                </a:gridCol>
              </a:tblGrid>
              <a:tr h="625050">
                <a:tc>
                  <a:txBody>
                    <a:bodyPr/>
                    <a:lstStyle/>
                    <a:p>
                      <a:pPr marL="0" marR="0" lvl="0" indent="0" algn="ctr" rtl="0">
                        <a:lnSpc>
                          <a:spcPct val="107000"/>
                        </a:lnSpc>
                        <a:spcBef>
                          <a:spcPts val="0"/>
                        </a:spcBef>
                        <a:spcAft>
                          <a:spcPts val="0"/>
                        </a:spcAft>
                        <a:buNone/>
                      </a:pPr>
                      <a:r>
                        <a:rPr lang="en-US" sz="1600" u="none" strike="noStrike" cap="none"/>
                        <a:t>PROJECT NAME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CODEWORK FREELANCER MANAGEMENT SYSTEM</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625050">
                <a:tc>
                  <a:txBody>
                    <a:bodyPr/>
                    <a:lstStyle/>
                    <a:p>
                      <a:pPr marL="0" marR="0" lvl="0" indent="0" algn="ctr" rtl="0">
                        <a:lnSpc>
                          <a:spcPct val="107000"/>
                        </a:lnSpc>
                        <a:spcBef>
                          <a:spcPts val="0"/>
                        </a:spcBef>
                        <a:spcAft>
                          <a:spcPts val="0"/>
                        </a:spcAft>
                        <a:buNone/>
                      </a:pPr>
                      <a:r>
                        <a:rPr lang="en-US" sz="1600" u="none" strike="noStrike" cap="none"/>
                        <a:t>OBJECTIVE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We provide information about freelancers and freelancing services</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305400">
                <a:tc>
                  <a:txBody>
                    <a:bodyPr/>
                    <a:lstStyle/>
                    <a:p>
                      <a:pPr marL="0" marR="0" lvl="0" indent="0" algn="ctr" rtl="0">
                        <a:lnSpc>
                          <a:spcPct val="107000"/>
                        </a:lnSpc>
                        <a:spcBef>
                          <a:spcPts val="0"/>
                        </a:spcBef>
                        <a:spcAft>
                          <a:spcPts val="0"/>
                        </a:spcAft>
                        <a:buNone/>
                      </a:pPr>
                      <a:r>
                        <a:rPr lang="en-US" sz="1600" u="none" strike="noStrike" cap="none"/>
                        <a:t>FRONT END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PHP </a:t>
                      </a:r>
                      <a:r>
                        <a:rPr lang="en-IN" sz="1400" b="0" i="0" u="none" strike="noStrike" cap="none" dirty="0">
                          <a:solidFill>
                            <a:schemeClr val="dk1"/>
                          </a:solidFill>
                          <a:effectLst/>
                          <a:latin typeface="Trebuchet MS"/>
                          <a:ea typeface="Trebuchet MS"/>
                          <a:cs typeface="Trebuchet MS"/>
                          <a:sym typeface="Arial"/>
                        </a:rPr>
                        <a:t>7.4.1</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305400">
                <a:tc>
                  <a:txBody>
                    <a:bodyPr/>
                    <a:lstStyle/>
                    <a:p>
                      <a:pPr marL="0" marR="0" lvl="0" indent="0" algn="ctr" rtl="0">
                        <a:lnSpc>
                          <a:spcPct val="107000"/>
                        </a:lnSpc>
                        <a:spcBef>
                          <a:spcPts val="0"/>
                        </a:spcBef>
                        <a:spcAft>
                          <a:spcPts val="0"/>
                        </a:spcAft>
                        <a:buNone/>
                      </a:pPr>
                      <a:r>
                        <a:rPr lang="en-US" sz="1600" u="none" strike="noStrike" cap="none"/>
                        <a:t>BACK END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MySQL 5.0</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625050">
                <a:tc>
                  <a:txBody>
                    <a:bodyPr/>
                    <a:lstStyle/>
                    <a:p>
                      <a:pPr marL="0" marR="0" lvl="0" indent="0" algn="ctr" rtl="0">
                        <a:lnSpc>
                          <a:spcPct val="107000"/>
                        </a:lnSpc>
                        <a:spcBef>
                          <a:spcPts val="0"/>
                        </a:spcBef>
                        <a:spcAft>
                          <a:spcPts val="0"/>
                        </a:spcAft>
                        <a:buNone/>
                      </a:pPr>
                      <a:r>
                        <a:rPr lang="en-US" sz="1600" u="none" strike="noStrike" cap="none"/>
                        <a:t>SYSTEM SOFTWARE</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a:t>Windows 10</a:t>
                      </a:r>
                      <a:endParaRPr sz="11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305400">
                <a:tc>
                  <a:txBody>
                    <a:bodyPr/>
                    <a:lstStyle/>
                    <a:p>
                      <a:pPr marL="0" marR="0" lvl="0" indent="0" algn="ctr" rtl="0">
                        <a:lnSpc>
                          <a:spcPct val="107000"/>
                        </a:lnSpc>
                        <a:spcBef>
                          <a:spcPts val="0"/>
                        </a:spcBef>
                        <a:spcAft>
                          <a:spcPts val="0"/>
                        </a:spcAft>
                        <a:buNone/>
                      </a:pPr>
                      <a:r>
                        <a:rPr lang="en-US" sz="1600" u="none" strike="noStrike" cap="none"/>
                        <a:t>DOCUMENTATION</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MS Office 2019</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305400">
                <a:tc>
                  <a:txBody>
                    <a:bodyPr/>
                    <a:lstStyle/>
                    <a:p>
                      <a:pPr marL="0" marR="0" lvl="0" indent="0" algn="ctr" rtl="0">
                        <a:lnSpc>
                          <a:spcPct val="107000"/>
                        </a:lnSpc>
                        <a:spcBef>
                          <a:spcPts val="0"/>
                        </a:spcBef>
                        <a:spcAft>
                          <a:spcPts val="0"/>
                        </a:spcAft>
                        <a:buNone/>
                      </a:pPr>
                      <a:r>
                        <a:rPr lang="en-US" sz="1600" u="none" strike="noStrike" cap="none"/>
                        <a:t>OTHER TOOL</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t>Dreamweaver CC</a:t>
                      </a:r>
                      <a:r>
                        <a:rPr lang="en-US" sz="1600" dirty="0"/>
                        <a:t>, Visual Studio Code</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944700">
                <a:tc>
                  <a:txBody>
                    <a:bodyPr/>
                    <a:lstStyle/>
                    <a:p>
                      <a:pPr marL="0" marR="0" lvl="0" indent="0" algn="ctr" rtl="0">
                        <a:lnSpc>
                          <a:spcPct val="107000"/>
                        </a:lnSpc>
                        <a:spcBef>
                          <a:spcPts val="0"/>
                        </a:spcBef>
                        <a:spcAft>
                          <a:spcPts val="0"/>
                        </a:spcAft>
                        <a:buNone/>
                      </a:pPr>
                      <a:r>
                        <a:rPr lang="en-US" sz="1600" u="none" strike="noStrike" cap="none"/>
                        <a:t>DEVELOPED BY</a:t>
                      </a:r>
                      <a:endParaRPr sz="1100" u="none" strike="noStrike" cap="none">
                        <a:latin typeface="Calibri"/>
                        <a:ea typeface="Calibri"/>
                        <a:cs typeface="Calibri"/>
                        <a:sym typeface="Calibri"/>
                      </a:endParaRPr>
                    </a:p>
                  </a:txBody>
                  <a:tcPr marL="68575" marR="68575" marT="0" marB="0"/>
                </a:tc>
                <a:tc>
                  <a:txBody>
                    <a:bodyPr/>
                    <a:lstStyle/>
                    <a:p>
                      <a:pPr marL="0" marR="0" lvl="0" indent="0" algn="l" rtl="0">
                        <a:lnSpc>
                          <a:spcPct val="107000"/>
                        </a:lnSpc>
                        <a:spcBef>
                          <a:spcPts val="0"/>
                        </a:spcBef>
                        <a:spcAft>
                          <a:spcPts val="0"/>
                        </a:spcAft>
                        <a:buNone/>
                      </a:pPr>
                      <a:r>
                        <a:rPr lang="en-US" sz="1600" dirty="0"/>
                        <a:t>Krunal Bhavsar</a:t>
                      </a:r>
                      <a:endParaRPr sz="1100" u="none" strike="noStrike" cap="none" dirty="0"/>
                    </a:p>
                    <a:p>
                      <a:pPr marL="0" marR="0" lvl="0" indent="0" algn="l" rtl="0">
                        <a:lnSpc>
                          <a:spcPct val="107000"/>
                        </a:lnSpc>
                        <a:spcBef>
                          <a:spcPts val="0"/>
                        </a:spcBef>
                        <a:spcAft>
                          <a:spcPts val="0"/>
                        </a:spcAft>
                        <a:buNone/>
                      </a:pPr>
                      <a:r>
                        <a:rPr lang="en-US" sz="1600" u="none" strike="noStrike" cap="none" dirty="0"/>
                        <a:t>Gaurang Parmar</a:t>
                      </a:r>
                      <a:endParaRPr sz="1100"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Sequence Diagram: freelancer</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DEB2A288-2F5B-47DB-B5B4-A898BA5D1682}"/>
              </a:ext>
            </a:extLst>
          </p:cNvPr>
          <p:cNvPicPr>
            <a:picLocks noChangeAspect="1"/>
          </p:cNvPicPr>
          <p:nvPr/>
        </p:nvPicPr>
        <p:blipFill>
          <a:blip r:embed="rId3"/>
          <a:stretch>
            <a:fillRect/>
          </a:stretch>
        </p:blipFill>
        <p:spPr>
          <a:xfrm>
            <a:off x="2785192" y="1383323"/>
            <a:ext cx="4380952" cy="5029200"/>
          </a:xfrm>
          <a:prstGeom prst="rect">
            <a:avLst/>
          </a:prstGeom>
        </p:spPr>
      </p:pic>
    </p:spTree>
    <p:extLst>
      <p:ext uri="{BB962C8B-B14F-4D97-AF65-F5344CB8AC3E}">
        <p14:creationId xmlns:p14="http://schemas.microsoft.com/office/powerpoint/2010/main" val="2266439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 admin</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3" name="Picture 2">
            <a:extLst>
              <a:ext uri="{FF2B5EF4-FFF2-40B4-BE49-F238E27FC236}">
                <a16:creationId xmlns:a16="http://schemas.microsoft.com/office/drawing/2014/main" id="{FDEB3D5E-50FA-4F72-A645-97A5BC680325}"/>
              </a:ext>
            </a:extLst>
          </p:cNvPr>
          <p:cNvPicPr>
            <a:picLocks noChangeAspect="1"/>
          </p:cNvPicPr>
          <p:nvPr/>
        </p:nvPicPr>
        <p:blipFill>
          <a:blip r:embed="rId3"/>
          <a:stretch>
            <a:fillRect/>
          </a:stretch>
        </p:blipFill>
        <p:spPr>
          <a:xfrm>
            <a:off x="2642334" y="1271914"/>
            <a:ext cx="4666667" cy="5228571"/>
          </a:xfrm>
          <a:prstGeom prst="rect">
            <a:avLst/>
          </a:prstGeom>
        </p:spPr>
      </p:pic>
    </p:spTree>
    <p:extLst>
      <p:ext uri="{BB962C8B-B14F-4D97-AF65-F5344CB8AC3E}">
        <p14:creationId xmlns:p14="http://schemas.microsoft.com/office/powerpoint/2010/main" val="1294456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a:t>
            </a:r>
            <a:r>
              <a:rPr lang="en-IN"/>
              <a:t>: client</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2" name="Picture 1">
            <a:extLst>
              <a:ext uri="{FF2B5EF4-FFF2-40B4-BE49-F238E27FC236}">
                <a16:creationId xmlns:a16="http://schemas.microsoft.com/office/drawing/2014/main" id="{9A028F1B-EA34-456C-9702-445A1A2C11C2}"/>
              </a:ext>
            </a:extLst>
          </p:cNvPr>
          <p:cNvPicPr>
            <a:picLocks noChangeAspect="1"/>
          </p:cNvPicPr>
          <p:nvPr/>
        </p:nvPicPr>
        <p:blipFill>
          <a:blip r:embed="rId3"/>
          <a:stretch>
            <a:fillRect/>
          </a:stretch>
        </p:blipFill>
        <p:spPr>
          <a:xfrm>
            <a:off x="2475668" y="1297559"/>
            <a:ext cx="5000000" cy="5247619"/>
          </a:xfrm>
          <a:prstGeom prst="rect">
            <a:avLst/>
          </a:prstGeom>
        </p:spPr>
      </p:pic>
    </p:spTree>
    <p:extLst>
      <p:ext uri="{BB962C8B-B14F-4D97-AF65-F5344CB8AC3E}">
        <p14:creationId xmlns:p14="http://schemas.microsoft.com/office/powerpoint/2010/main" val="987084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677334" y="609600"/>
            <a:ext cx="8596668" cy="77372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IN" dirty="0"/>
              <a:t>Activity Diagram: freelancer</a:t>
            </a:r>
            <a:endParaRPr dirty="0"/>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440"/>
              <a:buNone/>
            </a:pPr>
            <a:endParaRPr dirty="0"/>
          </a:p>
          <a:p>
            <a:pPr marL="0" lvl="0" indent="0" algn="l" rtl="0">
              <a:lnSpc>
                <a:spcPct val="150000"/>
              </a:lnSpc>
              <a:spcBef>
                <a:spcPts val="1000"/>
              </a:spcBef>
              <a:spcAft>
                <a:spcPts val="0"/>
              </a:spcAft>
              <a:buSzPts val="1440"/>
              <a:buNone/>
            </a:pPr>
            <a:endParaRPr dirty="0"/>
          </a:p>
        </p:txBody>
      </p:sp>
      <p:pic>
        <p:nvPicPr>
          <p:cNvPr id="4" name="Picture 3">
            <a:extLst>
              <a:ext uri="{FF2B5EF4-FFF2-40B4-BE49-F238E27FC236}">
                <a16:creationId xmlns:a16="http://schemas.microsoft.com/office/drawing/2014/main" id="{11C1A270-E567-4083-A3F2-3A5728E72295}"/>
              </a:ext>
            </a:extLst>
          </p:cNvPr>
          <p:cNvPicPr>
            <a:picLocks noChangeAspect="1"/>
          </p:cNvPicPr>
          <p:nvPr/>
        </p:nvPicPr>
        <p:blipFill>
          <a:blip r:embed="rId3"/>
          <a:stretch>
            <a:fillRect/>
          </a:stretch>
        </p:blipFill>
        <p:spPr>
          <a:xfrm>
            <a:off x="2503535" y="1165591"/>
            <a:ext cx="4676190" cy="5390476"/>
          </a:xfrm>
          <a:prstGeom prst="rect">
            <a:avLst/>
          </a:prstGeom>
        </p:spPr>
      </p:pic>
    </p:spTree>
    <p:extLst>
      <p:ext uri="{BB962C8B-B14F-4D97-AF65-F5344CB8AC3E}">
        <p14:creationId xmlns:p14="http://schemas.microsoft.com/office/powerpoint/2010/main" val="371573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58849" y="6265270"/>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Home Page. </a:t>
            </a:r>
          </a:p>
        </p:txBody>
      </p:sp>
      <p:sp>
        <p:nvSpPr>
          <p:cNvPr id="6" name="Content Placeholder 2"/>
          <p:cNvSpPr txBox="1">
            <a:spLocks/>
          </p:cNvSpPr>
          <p:nvPr/>
        </p:nvSpPr>
        <p:spPr>
          <a:xfrm>
            <a:off x="1015999" y="544515"/>
            <a:ext cx="6684435"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lvl="0" indent="0">
              <a:buNone/>
            </a:pPr>
            <a:r>
              <a:rPr lang="en-US" dirty="0"/>
              <a:t>1. Home Page</a:t>
            </a:r>
          </a:p>
        </p:txBody>
      </p:sp>
      <p:sp>
        <p:nvSpPr>
          <p:cNvPr id="2" name="Content Placeholder 1"/>
          <p:cNvSpPr>
            <a:spLocks noGrp="1"/>
          </p:cNvSpPr>
          <p:nvPr>
            <p:ph idx="1"/>
          </p:nvPr>
        </p:nvSpPr>
        <p:spPr/>
        <p:txBody>
          <a:bodyPr/>
          <a:lstStyle/>
          <a:p>
            <a:endParaRPr lang="en-IN"/>
          </a:p>
        </p:txBody>
      </p:sp>
      <p:pic>
        <p:nvPicPr>
          <p:cNvPr id="9" name="Picture 8"/>
          <p:cNvPicPr/>
          <p:nvPr/>
        </p:nvPicPr>
        <p:blipFill>
          <a:blip r:embed="rId2"/>
          <a:stretch>
            <a:fillRect/>
          </a:stretch>
        </p:blipFill>
        <p:spPr>
          <a:xfrm>
            <a:off x="677334" y="1258888"/>
            <a:ext cx="8596668" cy="4782473"/>
          </a:xfrm>
          <a:prstGeom prst="rect">
            <a:avLst/>
          </a:prstGeom>
        </p:spPr>
      </p:pic>
    </p:spTree>
    <p:extLst>
      <p:ext uri="{BB962C8B-B14F-4D97-AF65-F5344CB8AC3E}">
        <p14:creationId xmlns:p14="http://schemas.microsoft.com/office/powerpoint/2010/main" val="28540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58849" y="6265270"/>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the registration page.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2</a:t>
            </a:r>
            <a:r>
              <a:rPr lang="en-US" dirty="0" smtClean="0"/>
              <a:t>. </a:t>
            </a:r>
            <a:r>
              <a:rPr lang="en-US" b="1" dirty="0"/>
              <a:t>Service</a:t>
            </a:r>
            <a:endParaRPr lang="en-IN" dirty="0"/>
          </a:p>
        </p:txBody>
      </p:sp>
      <p:pic>
        <p:nvPicPr>
          <p:cNvPr id="8" name="Picture 7"/>
          <p:cNvPicPr/>
          <p:nvPr/>
        </p:nvPicPr>
        <p:blipFill>
          <a:blip r:embed="rId2"/>
          <a:stretch>
            <a:fillRect/>
          </a:stretch>
        </p:blipFill>
        <p:spPr>
          <a:xfrm>
            <a:off x="677334" y="1165604"/>
            <a:ext cx="8596668" cy="4875757"/>
          </a:xfrm>
          <a:prstGeom prst="rect">
            <a:avLst/>
          </a:prstGeom>
        </p:spPr>
      </p:pic>
    </p:spTree>
    <p:extLst>
      <p:ext uri="{BB962C8B-B14F-4D97-AF65-F5344CB8AC3E}">
        <p14:creationId xmlns:p14="http://schemas.microsoft.com/office/powerpoint/2010/main" val="115576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6798734"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 </a:t>
            </a:r>
            <a:endParaRPr lang="en-US" dirty="0"/>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IN" dirty="0"/>
          </a:p>
        </p:txBody>
      </p:sp>
      <p:pic>
        <p:nvPicPr>
          <p:cNvPr id="9" name="Picture 8"/>
          <p:cNvPicPr/>
          <p:nvPr/>
        </p:nvPicPr>
        <p:blipFill>
          <a:blip r:embed="rId2"/>
          <a:stretch>
            <a:fillRect/>
          </a:stretch>
        </p:blipFill>
        <p:spPr>
          <a:xfrm>
            <a:off x="1015998" y="1257300"/>
            <a:ext cx="8150861" cy="4754879"/>
          </a:xfrm>
          <a:prstGeom prst="rect">
            <a:avLst/>
          </a:prstGeom>
        </p:spPr>
      </p:pic>
    </p:spTree>
    <p:extLst>
      <p:ext uri="{BB962C8B-B14F-4D97-AF65-F5344CB8AC3E}">
        <p14:creationId xmlns:p14="http://schemas.microsoft.com/office/powerpoint/2010/main" val="219006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44499" y="6500800"/>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endParaRPr lang="en-US" dirty="0"/>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3</a:t>
            </a:r>
            <a:r>
              <a:rPr lang="en-US" dirty="0" smtClean="0"/>
              <a:t>. </a:t>
            </a:r>
            <a:r>
              <a:rPr lang="en-US" b="1" dirty="0" smtClean="0"/>
              <a:t>Feedback </a:t>
            </a:r>
            <a:endParaRPr lang="en-IN" dirty="0"/>
          </a:p>
        </p:txBody>
      </p:sp>
      <p:pic>
        <p:nvPicPr>
          <p:cNvPr id="8" name="Picture 7"/>
          <p:cNvPicPr/>
          <p:nvPr/>
        </p:nvPicPr>
        <p:blipFill>
          <a:blip r:embed="rId2"/>
          <a:stretch>
            <a:fillRect/>
          </a:stretch>
        </p:blipFill>
        <p:spPr>
          <a:xfrm>
            <a:off x="845820" y="941696"/>
            <a:ext cx="8115935" cy="5161923"/>
          </a:xfrm>
          <a:prstGeom prst="rect">
            <a:avLst/>
          </a:prstGeom>
        </p:spPr>
      </p:pic>
    </p:spTree>
    <p:extLst>
      <p:ext uri="{BB962C8B-B14F-4D97-AF65-F5344CB8AC3E}">
        <p14:creationId xmlns:p14="http://schemas.microsoft.com/office/powerpoint/2010/main" val="2627242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admin Login page.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4</a:t>
            </a:r>
            <a:r>
              <a:rPr lang="en-US" dirty="0" smtClean="0"/>
              <a:t>. </a:t>
            </a:r>
            <a:r>
              <a:rPr lang="en-US" b="1" dirty="0"/>
              <a:t>User login page: -</a:t>
            </a:r>
            <a:endParaRPr lang="en-IN" dirty="0"/>
          </a:p>
        </p:txBody>
      </p:sp>
      <p:pic>
        <p:nvPicPr>
          <p:cNvPr id="9" name="Content Placeholder 8"/>
          <p:cNvPicPr>
            <a:picLocks noGrp="1"/>
          </p:cNvPicPr>
          <p:nvPr>
            <p:ph idx="1"/>
          </p:nvPr>
        </p:nvPicPr>
        <p:blipFill>
          <a:blip r:embed="rId2"/>
          <a:stretch>
            <a:fillRect/>
          </a:stretch>
        </p:blipFill>
        <p:spPr>
          <a:xfrm>
            <a:off x="777240" y="1211580"/>
            <a:ext cx="9166860" cy="5227318"/>
          </a:xfrm>
          <a:prstGeom prst="rect">
            <a:avLst/>
          </a:prstGeom>
        </p:spPr>
      </p:pic>
    </p:spTree>
    <p:extLst>
      <p:ext uri="{BB962C8B-B14F-4D97-AF65-F5344CB8AC3E}">
        <p14:creationId xmlns:p14="http://schemas.microsoft.com/office/powerpoint/2010/main" val="20528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a:t>
            </a:r>
            <a:r>
              <a:rPr lang="en-US" dirty="0" smtClean="0"/>
              <a:t>Sign Up page</a:t>
            </a:r>
            <a:endParaRPr lang="en-US" dirty="0"/>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5. </a:t>
            </a:r>
            <a:r>
              <a:rPr lang="en-US" b="1" dirty="0"/>
              <a:t>User signup page: </a:t>
            </a:r>
            <a:endParaRPr lang="en-IN" dirty="0"/>
          </a:p>
        </p:txBody>
      </p:sp>
      <p:pic>
        <p:nvPicPr>
          <p:cNvPr id="8" name="Content Placeholder 7"/>
          <p:cNvPicPr>
            <a:picLocks noGrp="1"/>
          </p:cNvPicPr>
          <p:nvPr>
            <p:ph idx="1"/>
          </p:nvPr>
        </p:nvPicPr>
        <p:blipFill>
          <a:blip r:embed="rId2"/>
          <a:stretch>
            <a:fillRect/>
          </a:stretch>
        </p:blipFill>
        <p:spPr>
          <a:xfrm>
            <a:off x="662940" y="1234440"/>
            <a:ext cx="9121140" cy="4983480"/>
          </a:xfrm>
          <a:prstGeom prst="rect">
            <a:avLst/>
          </a:prstGeom>
        </p:spPr>
      </p:pic>
    </p:spTree>
    <p:extLst>
      <p:ext uri="{BB962C8B-B14F-4D97-AF65-F5344CB8AC3E}">
        <p14:creationId xmlns:p14="http://schemas.microsoft.com/office/powerpoint/2010/main" val="3565514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DRAWBACK OF EXISTING SYSTEM</a:t>
            </a:r>
            <a:endParaRPr/>
          </a:p>
        </p:txBody>
      </p:sp>
      <p:sp>
        <p:nvSpPr>
          <p:cNvPr id="155" name="Google Shape;155;p20"/>
          <p:cNvSpPr txBox="1">
            <a:spLocks noGrp="1"/>
          </p:cNvSpPr>
          <p:nvPr>
            <p:ph idx="1"/>
          </p:nvPr>
        </p:nvSpPr>
        <p:spPr>
          <a:xfrm>
            <a:off x="677334" y="2160589"/>
            <a:ext cx="8596668" cy="4125911"/>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440"/>
              <a:buChar char="►"/>
            </a:pPr>
            <a:r>
              <a:rPr lang="en-US" dirty="0"/>
              <a:t>The current website takes more money as commotions. </a:t>
            </a:r>
            <a:endParaRPr dirty="0"/>
          </a:p>
          <a:p>
            <a:pPr marL="342900" lvl="0" indent="-342900" algn="l" rtl="0">
              <a:lnSpc>
                <a:spcPct val="150000"/>
              </a:lnSpc>
              <a:spcBef>
                <a:spcPts val="1000"/>
              </a:spcBef>
              <a:spcAft>
                <a:spcPts val="0"/>
              </a:spcAft>
              <a:buSzPts val="1440"/>
              <a:buChar char="►"/>
            </a:pPr>
            <a:r>
              <a:rPr lang="en-US" dirty="0"/>
              <a:t>In existing system, mostly website focus on clients because they spends money, but there are less facilities for freelancer like it is not easy to find first project for freelancer but clients get there freelancer very easily.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editable page for client’s post. </a:t>
            </a:r>
          </a:p>
        </p:txBody>
      </p:sp>
      <p:sp>
        <p:nvSpPr>
          <p:cNvPr id="6" name="Content Placeholder 2"/>
          <p:cNvSpPr txBox="1">
            <a:spLocks/>
          </p:cNvSpPr>
          <p:nvPr/>
        </p:nvSpPr>
        <p:spPr>
          <a:xfrm>
            <a:off x="1015999"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6. </a:t>
            </a:r>
            <a:r>
              <a:rPr lang="en-US" b="1" dirty="0"/>
              <a:t>Client page:-</a:t>
            </a:r>
            <a:endParaRPr lang="en-IN" dirty="0"/>
          </a:p>
        </p:txBody>
      </p:sp>
      <p:pic>
        <p:nvPicPr>
          <p:cNvPr id="4" name="Content Placeholder 3"/>
          <p:cNvPicPr>
            <a:picLocks noGrp="1" noChangeAspect="1"/>
          </p:cNvPicPr>
          <p:nvPr>
            <p:ph idx="1"/>
          </p:nvPr>
        </p:nvPicPr>
        <p:blipFill>
          <a:blip r:embed="rId2"/>
          <a:stretch>
            <a:fillRect/>
          </a:stretch>
        </p:blipFill>
        <p:spPr>
          <a:xfrm>
            <a:off x="2604926" y="941696"/>
            <a:ext cx="5747503" cy="5497201"/>
          </a:xfrm>
          <a:prstGeom prst="rect">
            <a:avLst/>
          </a:prstGeom>
        </p:spPr>
      </p:pic>
    </p:spTree>
    <p:extLst>
      <p:ext uri="{BB962C8B-B14F-4D97-AF65-F5344CB8AC3E}">
        <p14:creationId xmlns:p14="http://schemas.microsoft.com/office/powerpoint/2010/main" val="75990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a:t>
            </a:r>
            <a:r>
              <a:rPr lang="en-US" dirty="0" smtClean="0"/>
              <a:t>post project page form</a:t>
            </a:r>
            <a:endParaRPr lang="en-US" dirty="0"/>
          </a:p>
        </p:txBody>
      </p:sp>
      <p:sp>
        <p:nvSpPr>
          <p:cNvPr id="6" name="Content Placeholder 2"/>
          <p:cNvSpPr txBox="1">
            <a:spLocks/>
          </p:cNvSpPr>
          <p:nvPr/>
        </p:nvSpPr>
        <p:spPr>
          <a:xfrm>
            <a:off x="890071" y="544515"/>
            <a:ext cx="6684435" cy="3971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7</a:t>
            </a:r>
            <a:r>
              <a:rPr lang="en-US" dirty="0" smtClean="0"/>
              <a:t>. </a:t>
            </a:r>
            <a:r>
              <a:rPr lang="en-US" b="1" dirty="0"/>
              <a:t>Post project form</a:t>
            </a:r>
            <a:endParaRPr lang="en-IN" dirty="0"/>
          </a:p>
        </p:txBody>
      </p:sp>
      <p:pic>
        <p:nvPicPr>
          <p:cNvPr id="9" name="Content Placeholder 8"/>
          <p:cNvPicPr>
            <a:picLocks noGrp="1"/>
          </p:cNvPicPr>
          <p:nvPr>
            <p:ph idx="1"/>
          </p:nvPr>
        </p:nvPicPr>
        <p:blipFill>
          <a:blip r:embed="rId2"/>
          <a:stretch>
            <a:fillRect/>
          </a:stretch>
        </p:blipFill>
        <p:spPr>
          <a:xfrm>
            <a:off x="890071" y="1234440"/>
            <a:ext cx="8384103" cy="4807585"/>
          </a:xfrm>
          <a:prstGeom prst="rect">
            <a:avLst/>
          </a:prstGeom>
        </p:spPr>
      </p:pic>
    </p:spTree>
    <p:extLst>
      <p:ext uri="{BB962C8B-B14F-4D97-AF65-F5344CB8AC3E}">
        <p14:creationId xmlns:p14="http://schemas.microsoft.com/office/powerpoint/2010/main" val="1391065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68680" y="914400"/>
            <a:ext cx="8093075" cy="5097779"/>
          </a:xfrm>
          <a:prstGeom prst="rect">
            <a:avLst/>
          </a:prstGeom>
        </p:spPr>
      </p:pic>
      <p:sp>
        <p:nvSpPr>
          <p:cNvPr id="3" name="Rectangle 2"/>
          <p:cNvSpPr/>
          <p:nvPr/>
        </p:nvSpPr>
        <p:spPr>
          <a:xfrm>
            <a:off x="1030774" y="354292"/>
            <a:ext cx="3183244" cy="388696"/>
          </a:xfrm>
          <a:prstGeom prst="rect">
            <a:avLst/>
          </a:prstGeom>
        </p:spPr>
        <p:txBody>
          <a:bodyPr wrap="none">
            <a:spAutoFit/>
          </a:bodyPr>
          <a:lstStyle/>
          <a:p>
            <a:pPr marL="385445">
              <a:lnSpc>
                <a:spcPct val="107000"/>
              </a:lnSpc>
              <a:spcAft>
                <a:spcPts val="800"/>
              </a:spcAft>
            </a:pPr>
            <a:r>
              <a:rPr lang="en-US" b="1" dirty="0">
                <a:latin typeface="Calibri" panose="020F0502020204030204" pitchFamily="34" charset="0"/>
                <a:ea typeface="Times New Roman" panose="02020603050405020304" pitchFamily="18" charset="0"/>
                <a:cs typeface="Mangal"/>
              </a:rPr>
              <a:t>8</a:t>
            </a:r>
            <a:r>
              <a:rPr lang="en-US" b="1" dirty="0" smtClean="0">
                <a:latin typeface="Calibri" panose="020F0502020204030204" pitchFamily="34" charset="0"/>
                <a:ea typeface="Times New Roman" panose="02020603050405020304" pitchFamily="18" charset="0"/>
                <a:cs typeface="Mangal"/>
              </a:rPr>
              <a:t>. Project </a:t>
            </a:r>
            <a:r>
              <a:rPr lang="en-US" b="1" dirty="0">
                <a:latin typeface="Calibri" panose="020F0502020204030204" pitchFamily="34" charset="0"/>
                <a:ea typeface="Times New Roman" panose="02020603050405020304" pitchFamily="18" charset="0"/>
                <a:cs typeface="Mangal"/>
              </a:rPr>
              <a:t>posted by client:-</a:t>
            </a:r>
            <a:endParaRPr lang="en-IN" sz="1200"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306428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00100" y="960120"/>
            <a:ext cx="8161655" cy="5349239"/>
          </a:xfrm>
          <a:prstGeom prst="rect">
            <a:avLst/>
          </a:prstGeom>
        </p:spPr>
      </p:pic>
      <p:sp>
        <p:nvSpPr>
          <p:cNvPr id="3" name="Rectangle 2"/>
          <p:cNvSpPr/>
          <p:nvPr/>
        </p:nvSpPr>
        <p:spPr>
          <a:xfrm>
            <a:off x="408856" y="331432"/>
            <a:ext cx="2506840" cy="388696"/>
          </a:xfrm>
          <a:prstGeom prst="rect">
            <a:avLst/>
          </a:prstGeom>
        </p:spPr>
        <p:txBody>
          <a:bodyPr wrap="none">
            <a:spAutoFit/>
          </a:bodyPr>
          <a:lstStyle/>
          <a:p>
            <a:pPr marL="385445">
              <a:lnSpc>
                <a:spcPct val="107000"/>
              </a:lnSpc>
              <a:spcAft>
                <a:spcPts val="800"/>
              </a:spcAft>
            </a:pPr>
            <a:r>
              <a:rPr lang="en-US" b="1" dirty="0">
                <a:latin typeface="Calibri" panose="020F0502020204030204" pitchFamily="34" charset="0"/>
                <a:ea typeface="Times New Roman" panose="02020603050405020304" pitchFamily="18" charset="0"/>
                <a:cs typeface="Mangal"/>
              </a:rPr>
              <a:t>9</a:t>
            </a:r>
            <a:r>
              <a:rPr lang="en-US" b="1" dirty="0" smtClean="0">
                <a:latin typeface="Calibri" panose="020F0502020204030204" pitchFamily="34" charset="0"/>
                <a:ea typeface="Times New Roman" panose="02020603050405020304" pitchFamily="18" charset="0"/>
                <a:cs typeface="Mangal"/>
              </a:rPr>
              <a:t>. Freelancer </a:t>
            </a:r>
            <a:r>
              <a:rPr lang="en-US" b="1" dirty="0">
                <a:latin typeface="Calibri" panose="020F0502020204030204" pitchFamily="34" charset="0"/>
                <a:ea typeface="Times New Roman" panose="02020603050405020304" pitchFamily="18" charset="0"/>
                <a:cs typeface="Mangal"/>
              </a:rPr>
              <a:t>page: -</a:t>
            </a:r>
            <a:endParaRPr lang="en-IN" sz="1200"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3847010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login page admin side.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1. Admin Home Page</a:t>
            </a:r>
            <a:endParaRPr lang="en-IN" dirty="0"/>
          </a:p>
        </p:txBody>
      </p:sp>
      <p:sp>
        <p:nvSpPr>
          <p:cNvPr id="8" name="Title 1"/>
          <p:cNvSpPr>
            <a:spLocks noGrp="1"/>
          </p:cNvSpPr>
          <p:nvPr>
            <p:ph type="title"/>
          </p:nvPr>
        </p:nvSpPr>
        <p:spPr>
          <a:xfrm>
            <a:off x="627797" y="95534"/>
            <a:ext cx="8629888" cy="679166"/>
          </a:xfrm>
        </p:spPr>
        <p:txBody>
          <a:bodyPr>
            <a:normAutofit/>
          </a:bodyPr>
          <a:lstStyle/>
          <a:p>
            <a:pPr algn="ctr"/>
            <a:r>
              <a:rPr lang="en-US" b="1" dirty="0"/>
              <a:t>REPORT DESIGN</a:t>
            </a:r>
            <a:endParaRPr lang="en-US" dirty="0"/>
          </a:p>
        </p:txBody>
      </p:sp>
      <p:pic>
        <p:nvPicPr>
          <p:cNvPr id="9" name="Content Placeholder 8" descr="C:\Users\Priya\Pictures\Screenshots\Screenshot (2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5311" y="941696"/>
            <a:ext cx="8737303" cy="5336274"/>
          </a:xfrm>
          <a:prstGeom prst="rect">
            <a:avLst/>
          </a:prstGeom>
          <a:noFill/>
          <a:ln>
            <a:noFill/>
          </a:ln>
        </p:spPr>
      </p:pic>
    </p:spTree>
    <p:extLst>
      <p:ext uri="{BB962C8B-B14F-4D97-AF65-F5344CB8AC3E}">
        <p14:creationId xmlns:p14="http://schemas.microsoft.com/office/powerpoint/2010/main" val="3493408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:-This is client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2. Client Report</a:t>
            </a:r>
            <a:endParaRPr lang="en-IN" dirty="0"/>
          </a:p>
        </p:txBody>
      </p:sp>
      <p:pic>
        <p:nvPicPr>
          <p:cNvPr id="10" name="Content Placeholder 9" descr="C:\Users\Priya\Downloads\screencapture-localhost-codework-admin-client-php-2019-03-12-22_17_5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5998" y="941696"/>
            <a:ext cx="8482844" cy="5497202"/>
          </a:xfrm>
          <a:prstGeom prst="rect">
            <a:avLst/>
          </a:prstGeom>
          <a:noFill/>
          <a:ln>
            <a:noFill/>
          </a:ln>
        </p:spPr>
      </p:pic>
    </p:spTree>
    <p:extLst>
      <p:ext uri="{BB962C8B-B14F-4D97-AF65-F5344CB8AC3E}">
        <p14:creationId xmlns:p14="http://schemas.microsoft.com/office/powerpoint/2010/main" val="743951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015999" y="6438898"/>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is freelancer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3. Freelancer Report</a:t>
            </a:r>
            <a:endParaRPr lang="en-IN" dirty="0"/>
          </a:p>
        </p:txBody>
      </p:sp>
      <p:pic>
        <p:nvPicPr>
          <p:cNvPr id="7" name="Content Placeholder 6" descr="C:\Users\Priya\Downloads\screencapture-localhost-codework-admin-freelancer-php-2019-03-27-12_47_5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1" y="941696"/>
            <a:ext cx="8384104" cy="5497202"/>
          </a:xfrm>
          <a:prstGeom prst="rect">
            <a:avLst/>
          </a:prstGeom>
          <a:noFill/>
          <a:ln>
            <a:noFill/>
          </a:ln>
        </p:spPr>
      </p:pic>
    </p:spTree>
    <p:extLst>
      <p:ext uri="{BB962C8B-B14F-4D97-AF65-F5344CB8AC3E}">
        <p14:creationId xmlns:p14="http://schemas.microsoft.com/office/powerpoint/2010/main" val="258592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90070" y="5975375"/>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page is after login admin side provide information about feedback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4. Feedback Report</a:t>
            </a:r>
            <a:endParaRPr lang="en-IN" dirty="0"/>
          </a:p>
        </p:txBody>
      </p:sp>
      <p:pic>
        <p:nvPicPr>
          <p:cNvPr id="8" name="Content Placeholder 7" descr="C:\Users\Priya\Pictures\Screenshots\Screenshot (2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0" y="941696"/>
            <a:ext cx="8922669" cy="4967785"/>
          </a:xfrm>
          <a:prstGeom prst="rect">
            <a:avLst/>
          </a:prstGeom>
          <a:noFill/>
          <a:ln>
            <a:noFill/>
          </a:ln>
        </p:spPr>
      </p:pic>
    </p:spTree>
    <p:extLst>
      <p:ext uri="{BB962C8B-B14F-4D97-AF65-F5344CB8AC3E}">
        <p14:creationId xmlns:p14="http://schemas.microsoft.com/office/powerpoint/2010/main" val="949641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90070" y="5975375"/>
            <a:ext cx="8258176" cy="7143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Description</a:t>
            </a:r>
            <a:r>
              <a:rPr lang="en-US" dirty="0"/>
              <a:t>:- This page is after login admin side provide information about project report. </a:t>
            </a:r>
          </a:p>
        </p:txBody>
      </p:sp>
      <p:sp>
        <p:nvSpPr>
          <p:cNvPr id="6" name="Content Placeholder 2"/>
          <p:cNvSpPr txBox="1">
            <a:spLocks/>
          </p:cNvSpPr>
          <p:nvPr/>
        </p:nvSpPr>
        <p:spPr>
          <a:xfrm>
            <a:off x="890071" y="518615"/>
            <a:ext cx="6684435" cy="8461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5. Project Report</a:t>
            </a:r>
            <a:endParaRPr lang="en-IN" dirty="0"/>
          </a:p>
        </p:txBody>
      </p:sp>
      <p:pic>
        <p:nvPicPr>
          <p:cNvPr id="7" name="Content Placeholder 6" descr="C:\Users\Priya\Downloads\screencapture-localhost-codework-admin-project-php-2019-03-27-13_31_5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070" y="941696"/>
            <a:ext cx="8608772" cy="5033679"/>
          </a:xfrm>
          <a:prstGeom prst="rect">
            <a:avLst/>
          </a:prstGeom>
          <a:noFill/>
          <a:ln>
            <a:noFill/>
          </a:ln>
        </p:spPr>
      </p:pic>
    </p:spTree>
    <p:extLst>
      <p:ext uri="{BB962C8B-B14F-4D97-AF65-F5344CB8AC3E}">
        <p14:creationId xmlns:p14="http://schemas.microsoft.com/office/powerpoint/2010/main" val="50953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88890" y="386834"/>
            <a:ext cx="1951560" cy="369332"/>
          </a:xfrm>
          <a:prstGeom prst="rect">
            <a:avLst/>
          </a:prstGeom>
        </p:spPr>
        <p:txBody>
          <a:bodyPr wrap="none">
            <a:spAutoFit/>
          </a:bodyPr>
          <a:lstStyle/>
          <a:p>
            <a:r>
              <a:rPr lang="en-US" b="1" u="sng" dirty="0">
                <a:latin typeface="Calibri" panose="020F0502020204030204" pitchFamily="34" charset="0"/>
                <a:ea typeface="Times New Roman" panose="02020603050405020304" pitchFamily="18" charset="0"/>
                <a:cs typeface="Mangal"/>
              </a:rPr>
              <a:t>T</a:t>
            </a:r>
            <a:r>
              <a:rPr lang="en-US" b="1" u="sng" dirty="0" smtClean="0">
                <a:latin typeface="Calibri" panose="020F0502020204030204" pitchFamily="34" charset="0"/>
                <a:ea typeface="Times New Roman" panose="02020603050405020304" pitchFamily="18" charset="0"/>
                <a:cs typeface="Mangal"/>
              </a:rPr>
              <a:t>ESTING </a:t>
            </a:r>
            <a:r>
              <a:rPr lang="en-US" b="1" u="sng" dirty="0">
                <a:latin typeface="Calibri" panose="020F0502020204030204" pitchFamily="34" charset="0"/>
                <a:ea typeface="Times New Roman" panose="02020603050405020304" pitchFamily="18" charset="0"/>
                <a:cs typeface="Mangal"/>
              </a:rPr>
              <a:t>&amp; RESULT</a:t>
            </a:r>
            <a:endParaRPr lang="en-IN" dirty="0"/>
          </a:p>
        </p:txBody>
      </p:sp>
      <p:sp>
        <p:nvSpPr>
          <p:cNvPr id="3" name="Rectangle 2"/>
          <p:cNvSpPr/>
          <p:nvPr/>
        </p:nvSpPr>
        <p:spPr>
          <a:xfrm>
            <a:off x="594360" y="1248817"/>
            <a:ext cx="8732520" cy="1200329"/>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Mangal"/>
              </a:rPr>
              <a:t>Testing has a dual function it is used to establish the presence of defects in program and it is used to help judge whether or not the program is usable in practice. Thus, software testing is used for validation and verification, which ensure that software conforms to its specifications and meets the need of the software customer. </a:t>
            </a:r>
            <a:endParaRPr lang="en-IN" dirty="0"/>
          </a:p>
        </p:txBody>
      </p:sp>
      <p:sp>
        <p:nvSpPr>
          <p:cNvPr id="4" name="Rectangle 3"/>
          <p:cNvSpPr/>
          <p:nvPr/>
        </p:nvSpPr>
        <p:spPr>
          <a:xfrm>
            <a:off x="186980" y="2520852"/>
            <a:ext cx="8938260" cy="1574149"/>
          </a:xfrm>
          <a:prstGeom prst="rect">
            <a:avLst/>
          </a:prstGeom>
        </p:spPr>
        <p:txBody>
          <a:bodyPr wrap="square">
            <a:spAutoFit/>
          </a:bodyPr>
          <a:lstStyle/>
          <a:p>
            <a:pPr marL="385445" algn="just">
              <a:lnSpc>
                <a:spcPct val="107000"/>
              </a:lnSpc>
              <a:spcAft>
                <a:spcPts val="800"/>
              </a:spcAft>
              <a:tabLst>
                <a:tab pos="1323975" algn="l"/>
              </a:tabLst>
            </a:pPr>
            <a:r>
              <a:rPr lang="en-US" dirty="0">
                <a:latin typeface="Calibri" panose="020F0502020204030204" pitchFamily="34" charset="0"/>
                <a:ea typeface="Times New Roman" panose="02020603050405020304" pitchFamily="18" charset="0"/>
                <a:cs typeface="Mangal"/>
              </a:rPr>
              <a:t>We have resorted Alpha testing, which usually comes in after the basic design of the program has been completed. The project scientist will look over the program and the suggestions and ideas to improve or to correct the design. They also report and give ideas to get rid of around any major problems. There is bound to be a number of bugs after a problem have been created.</a:t>
            </a:r>
            <a:endParaRPr lang="en-IN" sz="1400"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10386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a:t>NEED FOR NEW SYSTEM</a:t>
            </a:r>
            <a:endParaRPr/>
          </a:p>
        </p:txBody>
      </p:sp>
      <p:sp>
        <p:nvSpPr>
          <p:cNvPr id="161" name="Google Shape;161;p21"/>
          <p:cNvSpPr txBox="1">
            <a:spLocks noGrp="1"/>
          </p:cNvSpPr>
          <p:nvPr>
            <p:ph idx="1"/>
          </p:nvPr>
        </p:nvSpPr>
        <p:spPr>
          <a:xfrm>
            <a:off x="677334" y="1562712"/>
            <a:ext cx="8596668" cy="5107719"/>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440"/>
              <a:buChar char="►"/>
            </a:pPr>
            <a:r>
              <a:rPr lang="en-US" dirty="0"/>
              <a:t>Various freelancer can be found for different type of website development and designing work.</a:t>
            </a:r>
            <a:endParaRPr dirty="0"/>
          </a:p>
          <a:p>
            <a:pPr marL="342900" lvl="0" indent="-342900" algn="l" rtl="0">
              <a:lnSpc>
                <a:spcPct val="150000"/>
              </a:lnSpc>
              <a:spcBef>
                <a:spcPts val="1000"/>
              </a:spcBef>
              <a:spcAft>
                <a:spcPts val="0"/>
              </a:spcAft>
              <a:buSzPts val="1440"/>
              <a:buChar char="►"/>
            </a:pPr>
            <a:r>
              <a:rPr lang="en-US" dirty="0"/>
              <a:t>Client can post project and choose a best freelancer from all of list.</a:t>
            </a:r>
            <a:endParaRPr dirty="0"/>
          </a:p>
          <a:p>
            <a:pPr marL="342900" lvl="0" indent="-342900" algn="l" rtl="0">
              <a:lnSpc>
                <a:spcPct val="150000"/>
              </a:lnSpc>
              <a:spcBef>
                <a:spcPts val="1000"/>
              </a:spcBef>
              <a:spcAft>
                <a:spcPts val="0"/>
              </a:spcAft>
              <a:buSzPts val="1440"/>
              <a:buChar char="►"/>
            </a:pPr>
            <a:r>
              <a:rPr lang="en-US" dirty="0"/>
              <a:t>Browse freelancer profiles, compare proposals and select the best one, award your project and your freelancer goes to work.</a:t>
            </a:r>
            <a:endParaRPr dirty="0"/>
          </a:p>
          <a:p>
            <a:pPr marL="342900" lvl="0" indent="-342900" algn="l" rtl="0">
              <a:spcBef>
                <a:spcPts val="1000"/>
              </a:spcBef>
              <a:spcAft>
                <a:spcPts val="0"/>
              </a:spcAft>
              <a:buSzPts val="1440"/>
              <a:buChar char="►"/>
            </a:pPr>
            <a:r>
              <a:rPr lang="en-US" dirty="0"/>
              <a:t>Pay when you are satisfied!</a:t>
            </a:r>
            <a:endParaRPr dirty="0"/>
          </a:p>
          <a:p>
            <a:pPr marL="342900" lvl="0" indent="-342900" algn="l" rtl="0">
              <a:spcBef>
                <a:spcPts val="1000"/>
              </a:spcBef>
              <a:spcAft>
                <a:spcPts val="0"/>
              </a:spcAft>
              <a:buSzPts val="1440"/>
              <a:buChar char="►"/>
            </a:pPr>
            <a:r>
              <a:rPr lang="en-US" dirty="0"/>
              <a:t>Codework has no access fees, subscriptions, monthly fees or annual fees. There are no fees to post a project or set up a user account. Employer commissions and upgrade fees are also waived for volume customers.</a:t>
            </a:r>
          </a:p>
          <a:p>
            <a:pPr marL="342900" lvl="0" indent="-342900" algn="l" rtl="0">
              <a:spcBef>
                <a:spcPts val="1000"/>
              </a:spcBef>
              <a:spcAft>
                <a:spcPts val="0"/>
              </a:spcAft>
              <a:buSzPts val="1440"/>
              <a:buChar char="►"/>
            </a:pPr>
            <a:r>
              <a:rPr lang="en-US" dirty="0"/>
              <a:t>Freelancers get there first project easily according to their experience and level of learned skills.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4103" y="377152"/>
            <a:ext cx="2502673" cy="388696"/>
          </a:xfrm>
          <a:prstGeom prst="rect">
            <a:avLst/>
          </a:prstGeom>
        </p:spPr>
        <p:txBody>
          <a:bodyPr wrap="none">
            <a:spAutoFit/>
          </a:bodyPr>
          <a:lstStyle/>
          <a:p>
            <a:pPr marL="385445">
              <a:lnSpc>
                <a:spcPct val="107000"/>
              </a:lnSpc>
              <a:spcAft>
                <a:spcPts val="800"/>
              </a:spcAft>
              <a:tabLst>
                <a:tab pos="1209675" algn="l"/>
              </a:tabLst>
            </a:pPr>
            <a:r>
              <a:rPr lang="en-US" b="1" dirty="0">
                <a:latin typeface="Calibri" panose="020F0502020204030204" pitchFamily="34" charset="0"/>
                <a:ea typeface="Times New Roman" panose="02020603050405020304" pitchFamily="18" charset="0"/>
                <a:cs typeface="Mangal"/>
              </a:rPr>
              <a:t>Admin Login Form :-</a:t>
            </a:r>
            <a:endParaRPr lang="en-IN" sz="1400" dirty="0">
              <a:effectLst/>
              <a:latin typeface="Calibri" panose="020F0502020204030204" pitchFamily="34" charset="0"/>
              <a:ea typeface="Calibri" panose="020F0502020204030204" pitchFamily="34" charset="0"/>
              <a:cs typeface="Mangal"/>
            </a:endParaRPr>
          </a:p>
        </p:txBody>
      </p:sp>
      <p:graphicFrame>
        <p:nvGraphicFramePr>
          <p:cNvPr id="8" name="Table 7"/>
          <p:cNvGraphicFramePr>
            <a:graphicFrameLocks noGrp="1"/>
          </p:cNvGraphicFramePr>
          <p:nvPr>
            <p:extLst>
              <p:ext uri="{D42A27DB-BD31-4B8C-83A1-F6EECF244321}">
                <p14:modId xmlns:p14="http://schemas.microsoft.com/office/powerpoint/2010/main" val="2694122208"/>
              </p:ext>
            </p:extLst>
          </p:nvPr>
        </p:nvGraphicFramePr>
        <p:xfrm>
          <a:off x="764699" y="1027493"/>
          <a:ext cx="5725160" cy="1451293"/>
        </p:xfrm>
        <a:graphic>
          <a:graphicData uri="http://schemas.openxmlformats.org/drawingml/2006/table">
            <a:tbl>
              <a:tblPr firstRow="1" firstCol="1" bandRow="1">
                <a:tableStyleId>{BB2DD806-57F0-4A4C-8F70-5974C8F54506}</a:tableStyleId>
              </a:tblPr>
              <a:tblGrid>
                <a:gridCol w="716915">
                  <a:extLst>
                    <a:ext uri="{9D8B030D-6E8A-4147-A177-3AD203B41FA5}">
                      <a16:colId xmlns:a16="http://schemas.microsoft.com/office/drawing/2014/main" val="3847389357"/>
                    </a:ext>
                  </a:extLst>
                </a:gridCol>
                <a:gridCol w="2250440">
                  <a:extLst>
                    <a:ext uri="{9D8B030D-6E8A-4147-A177-3AD203B41FA5}">
                      <a16:colId xmlns:a16="http://schemas.microsoft.com/office/drawing/2014/main" val="730362939"/>
                    </a:ext>
                  </a:extLst>
                </a:gridCol>
                <a:gridCol w="1710055">
                  <a:extLst>
                    <a:ext uri="{9D8B030D-6E8A-4147-A177-3AD203B41FA5}">
                      <a16:colId xmlns:a16="http://schemas.microsoft.com/office/drawing/2014/main" val="1706058532"/>
                    </a:ext>
                  </a:extLst>
                </a:gridCol>
                <a:gridCol w="1047750">
                  <a:extLst>
                    <a:ext uri="{9D8B030D-6E8A-4147-A177-3AD203B41FA5}">
                      <a16:colId xmlns:a16="http://schemas.microsoft.com/office/drawing/2014/main" val="2055397190"/>
                    </a:ext>
                  </a:extLst>
                </a:gridCol>
              </a:tblGrid>
              <a:tr h="0">
                <a:tc>
                  <a:txBody>
                    <a:bodyPr/>
                    <a:lstStyle/>
                    <a:p>
                      <a:pPr algn="ctr">
                        <a:lnSpc>
                          <a:spcPct val="107000"/>
                        </a:lnSpc>
                        <a:spcAft>
                          <a:spcPts val="0"/>
                        </a:spcAft>
                        <a:tabLst>
                          <a:tab pos="1209675" algn="l"/>
                        </a:tabLst>
                      </a:pPr>
                      <a:r>
                        <a:rPr lang="en-US" sz="1400">
                          <a:effectLst/>
                        </a:rPr>
                        <a:t>SI NO.</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case</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Expected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4054589967"/>
                  </a:ext>
                </a:extLst>
              </a:tr>
              <a:tr h="0">
                <a:tc>
                  <a:txBody>
                    <a:bodyPr/>
                    <a:lstStyle/>
                    <a:p>
                      <a:pPr algn="ctr">
                        <a:lnSpc>
                          <a:spcPct val="107000"/>
                        </a:lnSpc>
                        <a:spcAft>
                          <a:spcPts val="0"/>
                        </a:spcAft>
                        <a:tabLst>
                          <a:tab pos="1209675" algn="l"/>
                        </a:tabLst>
                      </a:pPr>
                      <a:r>
                        <a:rPr lang="en-US" sz="1400">
                          <a:effectLst/>
                        </a:rPr>
                        <a:t>1</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Enter valid name and password &amp; click on login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Display main window</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a:effectLst/>
                        </a:rPr>
                        <a:t>Success</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453039690"/>
                  </a:ext>
                </a:extLst>
              </a:tr>
              <a:tr h="0">
                <a:tc>
                  <a:txBody>
                    <a:bodyPr/>
                    <a:lstStyle/>
                    <a:p>
                      <a:pPr algn="ctr">
                        <a:lnSpc>
                          <a:spcPct val="107000"/>
                        </a:lnSpc>
                        <a:spcAft>
                          <a:spcPts val="0"/>
                        </a:spcAft>
                        <a:tabLst>
                          <a:tab pos="1209675" algn="l"/>
                        </a:tabLst>
                      </a:pPr>
                      <a:r>
                        <a:rPr lang="en-US" sz="1400">
                          <a:effectLst/>
                        </a:rPr>
                        <a:t>2</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a:effectLst/>
                        </a:rPr>
                        <a:t>Enter invalid name and password &amp; click on login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a:effectLst/>
                        </a:rPr>
                        <a:t>Does not display main window and show the error</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dirty="0">
                          <a:effectLst/>
                        </a:rPr>
                        <a:t>Success </a:t>
                      </a:r>
                      <a:endParaRPr lang="en-IN"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879111430"/>
                  </a:ext>
                </a:extLst>
              </a:tr>
            </a:tbl>
          </a:graphicData>
        </a:graphic>
      </p:graphicFrame>
      <p:pic>
        <p:nvPicPr>
          <p:cNvPr id="10" name="Picture 9"/>
          <p:cNvPicPr/>
          <p:nvPr/>
        </p:nvPicPr>
        <p:blipFill>
          <a:blip r:embed="rId2"/>
          <a:stretch>
            <a:fillRect/>
          </a:stretch>
        </p:blipFill>
        <p:spPr>
          <a:xfrm>
            <a:off x="758349" y="2914967"/>
            <a:ext cx="5731510" cy="3222625"/>
          </a:xfrm>
          <a:prstGeom prst="rect">
            <a:avLst/>
          </a:prstGeom>
        </p:spPr>
      </p:pic>
    </p:spTree>
    <p:extLst>
      <p:ext uri="{BB962C8B-B14F-4D97-AF65-F5344CB8AC3E}">
        <p14:creationId xmlns:p14="http://schemas.microsoft.com/office/powerpoint/2010/main" val="342458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92785" y="1246187"/>
            <a:ext cx="5731510" cy="3222625"/>
          </a:xfrm>
          <a:prstGeom prst="rect">
            <a:avLst/>
          </a:prstGeom>
        </p:spPr>
      </p:pic>
      <p:sp>
        <p:nvSpPr>
          <p:cNvPr id="4" name="Rectangle 3"/>
          <p:cNvSpPr/>
          <p:nvPr/>
        </p:nvSpPr>
        <p:spPr>
          <a:xfrm>
            <a:off x="4977232" y="3234652"/>
            <a:ext cx="2566568" cy="312650"/>
          </a:xfrm>
          <a:prstGeom prst="rect">
            <a:avLst/>
          </a:prstGeom>
        </p:spPr>
        <p:txBody>
          <a:bodyPr wrap="square">
            <a:spAutoFit/>
          </a:bodyPr>
          <a:lstStyle/>
          <a:p>
            <a:pPr marL="385445">
              <a:lnSpc>
                <a:spcPct val="107000"/>
              </a:lnSpc>
              <a:spcAft>
                <a:spcPts val="800"/>
              </a:spcAft>
              <a:tabLst>
                <a:tab pos="1209675" algn="l"/>
              </a:tabLst>
            </a:pPr>
            <a:endParaRPr lang="en-IN" sz="1400" dirty="0">
              <a:effectLst/>
              <a:latin typeface="Calibri" panose="020F0502020204030204" pitchFamily="34" charset="0"/>
              <a:ea typeface="Calibri" panose="020F0502020204030204" pitchFamily="34" charset="0"/>
              <a:cs typeface="Mangal"/>
            </a:endParaRPr>
          </a:p>
        </p:txBody>
      </p:sp>
      <p:sp>
        <p:nvSpPr>
          <p:cNvPr id="8" name="Rectangle 7"/>
          <p:cNvSpPr/>
          <p:nvPr/>
        </p:nvSpPr>
        <p:spPr>
          <a:xfrm>
            <a:off x="222352" y="377152"/>
            <a:ext cx="2237536" cy="388696"/>
          </a:xfrm>
          <a:prstGeom prst="rect">
            <a:avLst/>
          </a:prstGeom>
        </p:spPr>
        <p:txBody>
          <a:bodyPr wrap="none">
            <a:spAutoFit/>
          </a:bodyPr>
          <a:lstStyle/>
          <a:p>
            <a:pPr marL="385445">
              <a:lnSpc>
                <a:spcPct val="107000"/>
              </a:lnSpc>
              <a:spcAft>
                <a:spcPts val="800"/>
              </a:spcAft>
              <a:tabLst>
                <a:tab pos="1209675" algn="l"/>
              </a:tabLst>
            </a:pPr>
            <a:r>
              <a:rPr lang="en-US" b="1" dirty="0">
                <a:latin typeface="Calibri" panose="020F0502020204030204" pitchFamily="34" charset="0"/>
                <a:ea typeface="Times New Roman" panose="02020603050405020304" pitchFamily="18" charset="0"/>
                <a:cs typeface="Mangal"/>
              </a:rPr>
              <a:t>User login form: -</a:t>
            </a:r>
            <a:endParaRPr lang="en-IN" sz="1400" dirty="0">
              <a:effectLst/>
              <a:latin typeface="Calibri" panose="020F0502020204030204" pitchFamily="34" charset="0"/>
              <a:ea typeface="Calibri" panose="020F0502020204030204" pitchFamily="34" charset="0"/>
              <a:cs typeface="Mangal"/>
            </a:endParaRPr>
          </a:p>
        </p:txBody>
      </p:sp>
      <p:graphicFrame>
        <p:nvGraphicFramePr>
          <p:cNvPr id="10" name="Table 9"/>
          <p:cNvGraphicFramePr>
            <a:graphicFrameLocks noGrp="1"/>
          </p:cNvGraphicFramePr>
          <p:nvPr>
            <p:extLst>
              <p:ext uri="{D42A27DB-BD31-4B8C-83A1-F6EECF244321}">
                <p14:modId xmlns:p14="http://schemas.microsoft.com/office/powerpoint/2010/main" val="3193168811"/>
              </p:ext>
            </p:extLst>
          </p:nvPr>
        </p:nvGraphicFramePr>
        <p:xfrm>
          <a:off x="692785" y="4993651"/>
          <a:ext cx="5725160" cy="1451293"/>
        </p:xfrm>
        <a:graphic>
          <a:graphicData uri="http://schemas.openxmlformats.org/drawingml/2006/table">
            <a:tbl>
              <a:tblPr firstRow="1" firstCol="1" bandRow="1">
                <a:tableStyleId>{BB2DD806-57F0-4A4C-8F70-5974C8F54506}</a:tableStyleId>
              </a:tblPr>
              <a:tblGrid>
                <a:gridCol w="716915">
                  <a:extLst>
                    <a:ext uri="{9D8B030D-6E8A-4147-A177-3AD203B41FA5}">
                      <a16:colId xmlns:a16="http://schemas.microsoft.com/office/drawing/2014/main" val="3934520450"/>
                    </a:ext>
                  </a:extLst>
                </a:gridCol>
                <a:gridCol w="2250440">
                  <a:extLst>
                    <a:ext uri="{9D8B030D-6E8A-4147-A177-3AD203B41FA5}">
                      <a16:colId xmlns:a16="http://schemas.microsoft.com/office/drawing/2014/main" val="4028679506"/>
                    </a:ext>
                  </a:extLst>
                </a:gridCol>
                <a:gridCol w="1710055">
                  <a:extLst>
                    <a:ext uri="{9D8B030D-6E8A-4147-A177-3AD203B41FA5}">
                      <a16:colId xmlns:a16="http://schemas.microsoft.com/office/drawing/2014/main" val="3392325961"/>
                    </a:ext>
                  </a:extLst>
                </a:gridCol>
                <a:gridCol w="1047750">
                  <a:extLst>
                    <a:ext uri="{9D8B030D-6E8A-4147-A177-3AD203B41FA5}">
                      <a16:colId xmlns:a16="http://schemas.microsoft.com/office/drawing/2014/main" val="1669595504"/>
                    </a:ext>
                  </a:extLst>
                </a:gridCol>
              </a:tblGrid>
              <a:tr h="0">
                <a:tc>
                  <a:txBody>
                    <a:bodyPr/>
                    <a:lstStyle/>
                    <a:p>
                      <a:pPr algn="ctr">
                        <a:lnSpc>
                          <a:spcPct val="107000"/>
                        </a:lnSpc>
                        <a:spcAft>
                          <a:spcPts val="0"/>
                        </a:spcAft>
                        <a:tabLst>
                          <a:tab pos="1209675" algn="l"/>
                        </a:tabLst>
                      </a:pPr>
                      <a:r>
                        <a:rPr lang="en-US" sz="1400">
                          <a:effectLst/>
                        </a:rPr>
                        <a:t>SI NO.</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case</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Expected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1013773740"/>
                  </a:ext>
                </a:extLst>
              </a:tr>
              <a:tr h="0">
                <a:tc>
                  <a:txBody>
                    <a:bodyPr/>
                    <a:lstStyle/>
                    <a:p>
                      <a:pPr algn="ctr">
                        <a:lnSpc>
                          <a:spcPct val="107000"/>
                        </a:lnSpc>
                        <a:spcAft>
                          <a:spcPts val="0"/>
                        </a:spcAft>
                        <a:tabLst>
                          <a:tab pos="1209675" algn="l"/>
                        </a:tabLst>
                      </a:pPr>
                      <a:r>
                        <a:rPr lang="en-US" sz="1400">
                          <a:effectLst/>
                        </a:rPr>
                        <a:t>1</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Enter valid name and password &amp; click on login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User can add/view/request project.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a:effectLst/>
                        </a:rPr>
                        <a:t>Success</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873672522"/>
                  </a:ext>
                </a:extLst>
              </a:tr>
              <a:tr h="0">
                <a:tc>
                  <a:txBody>
                    <a:bodyPr/>
                    <a:lstStyle/>
                    <a:p>
                      <a:pPr algn="ctr">
                        <a:lnSpc>
                          <a:spcPct val="107000"/>
                        </a:lnSpc>
                        <a:spcAft>
                          <a:spcPts val="0"/>
                        </a:spcAft>
                        <a:tabLst>
                          <a:tab pos="1209675" algn="l"/>
                        </a:tabLst>
                      </a:pPr>
                      <a:r>
                        <a:rPr lang="en-US" sz="1400">
                          <a:effectLst/>
                        </a:rPr>
                        <a:t>2</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a:effectLst/>
                        </a:rPr>
                        <a:t>Enter invalid name and password &amp; click on login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User can not add/view/request project.   </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dirty="0">
                          <a:effectLst/>
                        </a:rPr>
                        <a:t>Success </a:t>
                      </a:r>
                      <a:endParaRPr lang="en-IN"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756365700"/>
                  </a:ext>
                </a:extLst>
              </a:tr>
            </a:tbl>
          </a:graphicData>
        </a:graphic>
      </p:graphicFrame>
    </p:spTree>
    <p:extLst>
      <p:ext uri="{BB962C8B-B14F-4D97-AF65-F5344CB8AC3E}">
        <p14:creationId xmlns:p14="http://schemas.microsoft.com/office/powerpoint/2010/main" val="3040691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1412"/>
            <a:ext cx="2471254" cy="388696"/>
          </a:xfrm>
          <a:prstGeom prst="rect">
            <a:avLst/>
          </a:prstGeom>
        </p:spPr>
        <p:txBody>
          <a:bodyPr wrap="none">
            <a:spAutoFit/>
          </a:bodyPr>
          <a:lstStyle/>
          <a:p>
            <a:pPr marL="385445">
              <a:lnSpc>
                <a:spcPct val="107000"/>
              </a:lnSpc>
              <a:spcAft>
                <a:spcPts val="800"/>
              </a:spcAft>
              <a:tabLst>
                <a:tab pos="1209675" algn="l"/>
              </a:tabLst>
            </a:pPr>
            <a:r>
              <a:rPr lang="en-US" b="1" dirty="0">
                <a:latin typeface="Calibri" panose="020F0502020204030204" pitchFamily="34" charset="0"/>
                <a:ea typeface="Times New Roman" panose="02020603050405020304" pitchFamily="18" charset="0"/>
                <a:cs typeface="Mangal"/>
              </a:rPr>
              <a:t>User post product: -</a:t>
            </a:r>
            <a:endParaRPr lang="en-IN" sz="1400" dirty="0">
              <a:effectLst/>
              <a:latin typeface="Calibri" panose="020F0502020204030204" pitchFamily="34" charset="0"/>
              <a:ea typeface="Calibri" panose="020F0502020204030204" pitchFamily="34" charset="0"/>
              <a:cs typeface="Mangal"/>
            </a:endParaRPr>
          </a:p>
        </p:txBody>
      </p:sp>
      <p:graphicFrame>
        <p:nvGraphicFramePr>
          <p:cNvPr id="3" name="Table 2"/>
          <p:cNvGraphicFramePr>
            <a:graphicFrameLocks noGrp="1"/>
          </p:cNvGraphicFramePr>
          <p:nvPr>
            <p:extLst>
              <p:ext uri="{D42A27DB-BD31-4B8C-83A1-F6EECF244321}">
                <p14:modId xmlns:p14="http://schemas.microsoft.com/office/powerpoint/2010/main" val="3341204711"/>
              </p:ext>
            </p:extLst>
          </p:nvPr>
        </p:nvGraphicFramePr>
        <p:xfrm>
          <a:off x="398939" y="842518"/>
          <a:ext cx="5725160" cy="619697"/>
        </p:xfrm>
        <a:graphic>
          <a:graphicData uri="http://schemas.openxmlformats.org/drawingml/2006/table">
            <a:tbl>
              <a:tblPr firstRow="1" firstCol="1" bandRow="1">
                <a:tableStyleId>{BB2DD806-57F0-4A4C-8F70-5974C8F54506}</a:tableStyleId>
              </a:tblPr>
              <a:tblGrid>
                <a:gridCol w="716915">
                  <a:extLst>
                    <a:ext uri="{9D8B030D-6E8A-4147-A177-3AD203B41FA5}">
                      <a16:colId xmlns:a16="http://schemas.microsoft.com/office/drawing/2014/main" val="3903817891"/>
                    </a:ext>
                  </a:extLst>
                </a:gridCol>
                <a:gridCol w="2250440">
                  <a:extLst>
                    <a:ext uri="{9D8B030D-6E8A-4147-A177-3AD203B41FA5}">
                      <a16:colId xmlns:a16="http://schemas.microsoft.com/office/drawing/2014/main" val="3335832488"/>
                    </a:ext>
                  </a:extLst>
                </a:gridCol>
                <a:gridCol w="1710055">
                  <a:extLst>
                    <a:ext uri="{9D8B030D-6E8A-4147-A177-3AD203B41FA5}">
                      <a16:colId xmlns:a16="http://schemas.microsoft.com/office/drawing/2014/main" val="3922441962"/>
                    </a:ext>
                  </a:extLst>
                </a:gridCol>
                <a:gridCol w="1047750">
                  <a:extLst>
                    <a:ext uri="{9D8B030D-6E8A-4147-A177-3AD203B41FA5}">
                      <a16:colId xmlns:a16="http://schemas.microsoft.com/office/drawing/2014/main" val="1797647414"/>
                    </a:ext>
                  </a:extLst>
                </a:gridCol>
              </a:tblGrid>
              <a:tr h="0">
                <a:tc>
                  <a:txBody>
                    <a:bodyPr/>
                    <a:lstStyle/>
                    <a:p>
                      <a:pPr algn="ctr">
                        <a:lnSpc>
                          <a:spcPct val="107000"/>
                        </a:lnSpc>
                        <a:spcAft>
                          <a:spcPts val="0"/>
                        </a:spcAft>
                        <a:tabLst>
                          <a:tab pos="1209675" algn="l"/>
                        </a:tabLst>
                      </a:pPr>
                      <a:r>
                        <a:rPr lang="en-US" sz="1400">
                          <a:effectLst/>
                        </a:rPr>
                        <a:t>SI NO.</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case</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Expected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965670312"/>
                  </a:ext>
                </a:extLst>
              </a:tr>
              <a:tr h="0">
                <a:tc>
                  <a:txBody>
                    <a:bodyPr/>
                    <a:lstStyle/>
                    <a:p>
                      <a:pPr algn="ctr">
                        <a:lnSpc>
                          <a:spcPct val="107000"/>
                        </a:lnSpc>
                        <a:spcAft>
                          <a:spcPts val="0"/>
                        </a:spcAft>
                        <a:tabLst>
                          <a:tab pos="1209675" algn="l"/>
                        </a:tabLst>
                      </a:pPr>
                      <a:r>
                        <a:rPr lang="en-US" sz="1400">
                          <a:effectLst/>
                        </a:rPr>
                        <a:t>1.</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On the click of POST PROJECT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just">
                        <a:lnSpc>
                          <a:spcPct val="107000"/>
                        </a:lnSpc>
                        <a:spcAft>
                          <a:spcPts val="0"/>
                        </a:spcAft>
                        <a:tabLst>
                          <a:tab pos="1209675" algn="l"/>
                        </a:tabLst>
                      </a:pPr>
                      <a:r>
                        <a:rPr lang="en-US" sz="1200">
                          <a:effectLst/>
                        </a:rPr>
                        <a:t>Add Project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dirty="0">
                          <a:effectLst/>
                        </a:rPr>
                        <a:t>Success</a:t>
                      </a:r>
                      <a:endParaRPr lang="en-IN"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2482440111"/>
                  </a:ext>
                </a:extLst>
              </a:tr>
            </a:tbl>
          </a:graphicData>
        </a:graphic>
      </p:graphicFrame>
      <p:pic>
        <p:nvPicPr>
          <p:cNvPr id="4" name="Picture 3"/>
          <p:cNvPicPr/>
          <p:nvPr/>
        </p:nvPicPr>
        <p:blipFill>
          <a:blip r:embed="rId2"/>
          <a:stretch>
            <a:fillRect/>
          </a:stretch>
        </p:blipFill>
        <p:spPr>
          <a:xfrm>
            <a:off x="398939" y="1723416"/>
            <a:ext cx="4858861" cy="3222625"/>
          </a:xfrm>
          <a:prstGeom prst="rect">
            <a:avLst/>
          </a:prstGeom>
        </p:spPr>
      </p:pic>
      <p:pic>
        <p:nvPicPr>
          <p:cNvPr id="5" name="Picture 4"/>
          <p:cNvPicPr/>
          <p:nvPr/>
        </p:nvPicPr>
        <p:blipFill>
          <a:blip r:embed="rId3"/>
          <a:stretch>
            <a:fillRect/>
          </a:stretch>
        </p:blipFill>
        <p:spPr>
          <a:xfrm>
            <a:off x="5257800" y="1723415"/>
            <a:ext cx="4823459" cy="3222625"/>
          </a:xfrm>
          <a:prstGeom prst="rect">
            <a:avLst/>
          </a:prstGeom>
        </p:spPr>
      </p:pic>
    </p:spTree>
    <p:extLst>
      <p:ext uri="{BB962C8B-B14F-4D97-AF65-F5344CB8AC3E}">
        <p14:creationId xmlns:p14="http://schemas.microsoft.com/office/powerpoint/2010/main" val="3672990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049" y="363974"/>
            <a:ext cx="3513782" cy="369332"/>
          </a:xfrm>
          <a:prstGeom prst="rect">
            <a:avLst/>
          </a:prstGeom>
        </p:spPr>
        <p:txBody>
          <a:bodyPr wrap="none">
            <a:spAutoFit/>
          </a:bodyPr>
          <a:lstStyle/>
          <a:p>
            <a:r>
              <a:rPr lang="en-US" b="1" dirty="0">
                <a:latin typeface="Calibri" panose="020F0502020204030204" pitchFamily="34" charset="0"/>
                <a:ea typeface="Times New Roman" panose="02020603050405020304" pitchFamily="18" charset="0"/>
                <a:cs typeface="Mangal"/>
              </a:rPr>
              <a:t>User can view Request for project: </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795264682"/>
              </p:ext>
            </p:extLst>
          </p:nvPr>
        </p:nvGraphicFramePr>
        <p:xfrm>
          <a:off x="430049" y="1247584"/>
          <a:ext cx="5725160" cy="1011111"/>
        </p:xfrm>
        <a:graphic>
          <a:graphicData uri="http://schemas.openxmlformats.org/drawingml/2006/table">
            <a:tbl>
              <a:tblPr firstRow="1" firstCol="1" bandRow="1">
                <a:tableStyleId>{BB2DD806-57F0-4A4C-8F70-5974C8F54506}</a:tableStyleId>
              </a:tblPr>
              <a:tblGrid>
                <a:gridCol w="716915">
                  <a:extLst>
                    <a:ext uri="{9D8B030D-6E8A-4147-A177-3AD203B41FA5}">
                      <a16:colId xmlns:a16="http://schemas.microsoft.com/office/drawing/2014/main" val="3020859167"/>
                    </a:ext>
                  </a:extLst>
                </a:gridCol>
                <a:gridCol w="2250440">
                  <a:extLst>
                    <a:ext uri="{9D8B030D-6E8A-4147-A177-3AD203B41FA5}">
                      <a16:colId xmlns:a16="http://schemas.microsoft.com/office/drawing/2014/main" val="821713818"/>
                    </a:ext>
                  </a:extLst>
                </a:gridCol>
                <a:gridCol w="1710055">
                  <a:extLst>
                    <a:ext uri="{9D8B030D-6E8A-4147-A177-3AD203B41FA5}">
                      <a16:colId xmlns:a16="http://schemas.microsoft.com/office/drawing/2014/main" val="2958034437"/>
                    </a:ext>
                  </a:extLst>
                </a:gridCol>
                <a:gridCol w="1047750">
                  <a:extLst>
                    <a:ext uri="{9D8B030D-6E8A-4147-A177-3AD203B41FA5}">
                      <a16:colId xmlns:a16="http://schemas.microsoft.com/office/drawing/2014/main" val="3402073294"/>
                    </a:ext>
                  </a:extLst>
                </a:gridCol>
              </a:tblGrid>
              <a:tr h="0">
                <a:tc>
                  <a:txBody>
                    <a:bodyPr/>
                    <a:lstStyle/>
                    <a:p>
                      <a:pPr algn="ctr">
                        <a:lnSpc>
                          <a:spcPct val="107000"/>
                        </a:lnSpc>
                        <a:spcAft>
                          <a:spcPts val="0"/>
                        </a:spcAft>
                        <a:tabLst>
                          <a:tab pos="1209675" algn="l"/>
                        </a:tabLst>
                      </a:pPr>
                      <a:r>
                        <a:rPr lang="en-US" sz="1400">
                          <a:effectLst/>
                        </a:rPr>
                        <a:t>SI NO.</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case</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Expected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4085660137"/>
                  </a:ext>
                </a:extLst>
              </a:tr>
              <a:tr h="0">
                <a:tc>
                  <a:txBody>
                    <a:bodyPr/>
                    <a:lstStyle/>
                    <a:p>
                      <a:pPr algn="ctr">
                        <a:lnSpc>
                          <a:spcPct val="107000"/>
                        </a:lnSpc>
                        <a:spcAft>
                          <a:spcPts val="0"/>
                        </a:spcAft>
                        <a:tabLst>
                          <a:tab pos="1209675" algn="l"/>
                        </a:tabLst>
                      </a:pPr>
                      <a:r>
                        <a:rPr lang="en-US" sz="1400">
                          <a:effectLst/>
                        </a:rPr>
                        <a:t>1.</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On the click on ALL REQUESTS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just">
                        <a:lnSpc>
                          <a:spcPct val="107000"/>
                        </a:lnSpc>
                        <a:spcAft>
                          <a:spcPts val="0"/>
                        </a:spcAft>
                        <a:tabLst>
                          <a:tab pos="1209675" algn="l"/>
                        </a:tabLst>
                      </a:pPr>
                      <a:r>
                        <a:rPr lang="en-US" sz="1200">
                          <a:effectLst/>
                        </a:rPr>
                        <a:t>Add Project bidding with bid price and project duration can be seen.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dirty="0">
                          <a:effectLst/>
                        </a:rPr>
                        <a:t>Success</a:t>
                      </a:r>
                      <a:endParaRPr lang="en-IN"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685217685"/>
                  </a:ext>
                </a:extLst>
              </a:tr>
            </a:tbl>
          </a:graphicData>
        </a:graphic>
      </p:graphicFrame>
      <p:pic>
        <p:nvPicPr>
          <p:cNvPr id="4" name="Picture 3"/>
          <p:cNvPicPr/>
          <p:nvPr/>
        </p:nvPicPr>
        <p:blipFill>
          <a:blip r:embed="rId2"/>
          <a:stretch>
            <a:fillRect/>
          </a:stretch>
        </p:blipFill>
        <p:spPr>
          <a:xfrm>
            <a:off x="423699" y="2572067"/>
            <a:ext cx="5731510" cy="3222625"/>
          </a:xfrm>
          <a:prstGeom prst="rect">
            <a:avLst/>
          </a:prstGeom>
        </p:spPr>
      </p:pic>
    </p:spTree>
    <p:extLst>
      <p:ext uri="{BB962C8B-B14F-4D97-AF65-F5344CB8AC3E}">
        <p14:creationId xmlns:p14="http://schemas.microsoft.com/office/powerpoint/2010/main" val="2218987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441" y="249674"/>
            <a:ext cx="2577757" cy="369332"/>
          </a:xfrm>
          <a:prstGeom prst="rect">
            <a:avLst/>
          </a:prstGeom>
        </p:spPr>
        <p:txBody>
          <a:bodyPr wrap="none">
            <a:spAutoFit/>
          </a:bodyPr>
          <a:lstStyle/>
          <a:p>
            <a:r>
              <a:rPr lang="en-US" b="1" dirty="0">
                <a:latin typeface="Calibri" panose="020F0502020204030204" pitchFamily="34" charset="0"/>
                <a:ea typeface="Times New Roman" panose="02020603050405020304" pitchFamily="18" charset="0"/>
                <a:cs typeface="Mangal"/>
              </a:rPr>
              <a:t>User request for project: </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76163260"/>
              </p:ext>
            </p:extLst>
          </p:nvPr>
        </p:nvGraphicFramePr>
        <p:xfrm>
          <a:off x="533399" y="996124"/>
          <a:ext cx="5725160" cy="815404"/>
        </p:xfrm>
        <a:graphic>
          <a:graphicData uri="http://schemas.openxmlformats.org/drawingml/2006/table">
            <a:tbl>
              <a:tblPr firstRow="1" firstCol="1" bandRow="1">
                <a:tableStyleId>{BB2DD806-57F0-4A4C-8F70-5974C8F54506}</a:tableStyleId>
              </a:tblPr>
              <a:tblGrid>
                <a:gridCol w="716915">
                  <a:extLst>
                    <a:ext uri="{9D8B030D-6E8A-4147-A177-3AD203B41FA5}">
                      <a16:colId xmlns:a16="http://schemas.microsoft.com/office/drawing/2014/main" val="3515641601"/>
                    </a:ext>
                  </a:extLst>
                </a:gridCol>
                <a:gridCol w="2250440">
                  <a:extLst>
                    <a:ext uri="{9D8B030D-6E8A-4147-A177-3AD203B41FA5}">
                      <a16:colId xmlns:a16="http://schemas.microsoft.com/office/drawing/2014/main" val="2801249036"/>
                    </a:ext>
                  </a:extLst>
                </a:gridCol>
                <a:gridCol w="1710055">
                  <a:extLst>
                    <a:ext uri="{9D8B030D-6E8A-4147-A177-3AD203B41FA5}">
                      <a16:colId xmlns:a16="http://schemas.microsoft.com/office/drawing/2014/main" val="750867470"/>
                    </a:ext>
                  </a:extLst>
                </a:gridCol>
                <a:gridCol w="1047750">
                  <a:extLst>
                    <a:ext uri="{9D8B030D-6E8A-4147-A177-3AD203B41FA5}">
                      <a16:colId xmlns:a16="http://schemas.microsoft.com/office/drawing/2014/main" val="784125592"/>
                    </a:ext>
                  </a:extLst>
                </a:gridCol>
              </a:tblGrid>
              <a:tr h="0">
                <a:tc>
                  <a:txBody>
                    <a:bodyPr/>
                    <a:lstStyle/>
                    <a:p>
                      <a:pPr algn="ctr">
                        <a:lnSpc>
                          <a:spcPct val="107000"/>
                        </a:lnSpc>
                        <a:spcAft>
                          <a:spcPts val="0"/>
                        </a:spcAft>
                        <a:tabLst>
                          <a:tab pos="1209675" algn="l"/>
                        </a:tabLst>
                      </a:pPr>
                      <a:r>
                        <a:rPr lang="en-US" sz="1400">
                          <a:effectLst/>
                        </a:rPr>
                        <a:t>SI NO.</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case</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Expected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ctr">
                        <a:lnSpc>
                          <a:spcPct val="107000"/>
                        </a:lnSpc>
                        <a:spcAft>
                          <a:spcPts val="0"/>
                        </a:spcAft>
                        <a:tabLst>
                          <a:tab pos="1209675" algn="l"/>
                        </a:tabLst>
                      </a:pPr>
                      <a:r>
                        <a:rPr lang="en-US" sz="1400">
                          <a:effectLst/>
                        </a:rPr>
                        <a:t>Test Result</a:t>
                      </a:r>
                      <a:endParaRPr lang="en-IN"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4062916747"/>
                  </a:ext>
                </a:extLst>
              </a:tr>
              <a:tr h="0">
                <a:tc>
                  <a:txBody>
                    <a:bodyPr/>
                    <a:lstStyle/>
                    <a:p>
                      <a:pPr algn="ctr">
                        <a:lnSpc>
                          <a:spcPct val="107000"/>
                        </a:lnSpc>
                        <a:spcAft>
                          <a:spcPts val="0"/>
                        </a:spcAft>
                        <a:tabLst>
                          <a:tab pos="1209675" algn="l"/>
                        </a:tabLst>
                      </a:pPr>
                      <a:r>
                        <a:rPr lang="en-US" sz="1400">
                          <a:effectLst/>
                        </a:rPr>
                        <a:t>1.</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200">
                          <a:effectLst/>
                        </a:rPr>
                        <a:t>On the click on PLACE BID button</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gn="just">
                        <a:lnSpc>
                          <a:spcPct val="107000"/>
                        </a:lnSpc>
                        <a:spcAft>
                          <a:spcPts val="0"/>
                        </a:spcAft>
                        <a:tabLst>
                          <a:tab pos="1209675" algn="l"/>
                        </a:tabLst>
                      </a:pPr>
                      <a:r>
                        <a:rPr lang="en-US" sz="1200">
                          <a:effectLst/>
                        </a:rPr>
                        <a:t>Project bid price, duration and message will be sent.</a:t>
                      </a:r>
                      <a:endParaRPr lang="en-IN"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a:lnSpc>
                          <a:spcPct val="107000"/>
                        </a:lnSpc>
                        <a:spcAft>
                          <a:spcPts val="0"/>
                        </a:spcAft>
                        <a:tabLst>
                          <a:tab pos="1209675" algn="l"/>
                        </a:tabLst>
                      </a:pPr>
                      <a:r>
                        <a:rPr lang="en-US" sz="1300" dirty="0">
                          <a:effectLst/>
                        </a:rPr>
                        <a:t>Success</a:t>
                      </a:r>
                      <a:endParaRPr lang="en-IN"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a16="http://schemas.microsoft.com/office/drawing/2014/main" val="3605937312"/>
                  </a:ext>
                </a:extLst>
              </a:tr>
            </a:tbl>
          </a:graphicData>
        </a:graphic>
      </p:graphicFrame>
      <p:pic>
        <p:nvPicPr>
          <p:cNvPr id="4" name="Picture 3"/>
          <p:cNvPicPr/>
          <p:nvPr/>
        </p:nvPicPr>
        <p:blipFill>
          <a:blip r:embed="rId2"/>
          <a:stretch>
            <a:fillRect/>
          </a:stretch>
        </p:blipFill>
        <p:spPr>
          <a:xfrm>
            <a:off x="533399" y="2167437"/>
            <a:ext cx="5731510" cy="3222625"/>
          </a:xfrm>
          <a:prstGeom prst="rect">
            <a:avLst/>
          </a:prstGeom>
        </p:spPr>
      </p:pic>
    </p:spTree>
    <p:extLst>
      <p:ext uri="{BB962C8B-B14F-4D97-AF65-F5344CB8AC3E}">
        <p14:creationId xmlns:p14="http://schemas.microsoft.com/office/powerpoint/2010/main" val="6149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420" y="559322"/>
            <a:ext cx="7719060" cy="2676117"/>
          </a:xfrm>
          <a:prstGeom prst="rect">
            <a:avLst/>
          </a:prstGeom>
        </p:spPr>
        <p:txBody>
          <a:bodyPr wrap="square">
            <a:spAutoFit/>
          </a:bodyPr>
          <a:lstStyle/>
          <a:p>
            <a:pPr marL="385445" algn="ctr">
              <a:lnSpc>
                <a:spcPct val="107000"/>
              </a:lnSpc>
              <a:spcAft>
                <a:spcPts val="800"/>
              </a:spcAft>
            </a:pPr>
            <a:r>
              <a:rPr lang="en-IN" sz="2800" b="1" u="sng" dirty="0" smtClean="0">
                <a:latin typeface="Calibri" panose="020F0502020204030204" pitchFamily="34" charset="0"/>
                <a:ea typeface="Calibri" panose="020F0502020204030204" pitchFamily="34" charset="0"/>
                <a:cs typeface="Mangal"/>
              </a:rPr>
              <a:t>LIMITATIONS </a:t>
            </a:r>
            <a:r>
              <a:rPr lang="en-IN" sz="2800" b="1" u="sng" dirty="0">
                <a:latin typeface="Calibri" panose="020F0502020204030204" pitchFamily="34" charset="0"/>
                <a:ea typeface="Calibri" panose="020F0502020204030204" pitchFamily="34" charset="0"/>
                <a:cs typeface="Mangal"/>
              </a:rPr>
              <a:t>&amp; FUTURE SCOPE</a:t>
            </a:r>
            <a:endParaRPr lang="en-IN" dirty="0">
              <a:latin typeface="Calibri" panose="020F0502020204030204" pitchFamily="34" charset="0"/>
              <a:ea typeface="Calibri" panose="020F0502020204030204" pitchFamily="34" charset="0"/>
              <a:cs typeface="Mangal"/>
            </a:endParaRPr>
          </a:p>
          <a:p>
            <a:pPr marL="385445">
              <a:lnSpc>
                <a:spcPct val="107000"/>
              </a:lnSpc>
              <a:spcAft>
                <a:spcPts val="800"/>
              </a:spcAft>
            </a:pPr>
            <a:r>
              <a:rPr lang="en-IN" sz="2400" b="1" dirty="0" smtClean="0">
                <a:latin typeface="Calibri" panose="020F0502020204030204" pitchFamily="34" charset="0"/>
                <a:ea typeface="Calibri" panose="020F0502020204030204" pitchFamily="34" charset="0"/>
                <a:cs typeface="Mangal"/>
              </a:rPr>
              <a:t>1 </a:t>
            </a:r>
            <a:r>
              <a:rPr lang="en-IN" sz="2400" b="1" dirty="0">
                <a:latin typeface="Calibri" panose="020F0502020204030204" pitchFamily="34" charset="0"/>
                <a:ea typeface="Calibri" panose="020F0502020204030204" pitchFamily="34" charset="0"/>
                <a:cs typeface="Mangal"/>
              </a:rPr>
              <a:t>Limitations</a:t>
            </a:r>
            <a:endParaRPr lang="en-IN" dirty="0">
              <a:latin typeface="Calibri" panose="020F0502020204030204" pitchFamily="34" charset="0"/>
              <a:ea typeface="Calibri" panose="020F0502020204030204" pitchFamily="34" charset="0"/>
              <a:cs typeface="Mangal"/>
            </a:endParaRPr>
          </a:p>
          <a:p>
            <a:pPr marL="342900" lvl="0" indent="-342900">
              <a:lnSpc>
                <a:spcPct val="107000"/>
              </a:lnSpc>
              <a:spcAft>
                <a:spcPts val="800"/>
              </a:spcAft>
              <a:buSzPts val="1200"/>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Mangal"/>
              </a:rPr>
              <a:t>Limitation of this web site is available in only India.</a:t>
            </a:r>
            <a:endParaRPr lang="en-IN" dirty="0">
              <a:latin typeface="Calibri" panose="020F0502020204030204" pitchFamily="34" charset="0"/>
              <a:ea typeface="Calibri" panose="020F0502020204030204" pitchFamily="34" charset="0"/>
              <a:cs typeface="Mangal"/>
            </a:endParaRPr>
          </a:p>
          <a:p>
            <a:pPr marL="385445">
              <a:lnSpc>
                <a:spcPct val="107000"/>
              </a:lnSpc>
              <a:spcAft>
                <a:spcPts val="800"/>
              </a:spcAft>
            </a:pPr>
            <a:r>
              <a:rPr lang="en-IN" sz="2400" b="1" dirty="0" smtClean="0">
                <a:latin typeface="Calibri" panose="020F0502020204030204" pitchFamily="34" charset="0"/>
                <a:ea typeface="Calibri" panose="020F0502020204030204" pitchFamily="34" charset="0"/>
                <a:cs typeface="Mangal"/>
              </a:rPr>
              <a:t>2 </a:t>
            </a:r>
            <a:r>
              <a:rPr lang="en-IN" sz="2400" b="1" dirty="0">
                <a:latin typeface="Calibri" panose="020F0502020204030204" pitchFamily="34" charset="0"/>
                <a:ea typeface="Calibri" panose="020F0502020204030204" pitchFamily="34" charset="0"/>
                <a:cs typeface="Mangal"/>
              </a:rPr>
              <a:t>Future Scope</a:t>
            </a:r>
            <a:endParaRPr lang="en-IN" dirty="0">
              <a:latin typeface="Calibri" panose="020F0502020204030204" pitchFamily="34" charset="0"/>
              <a:ea typeface="Calibri" panose="020F0502020204030204" pitchFamily="34" charset="0"/>
              <a:cs typeface="Mangal"/>
            </a:endParaRPr>
          </a:p>
          <a:p>
            <a:pPr marL="342900" lvl="0" indent="-342900">
              <a:lnSpc>
                <a:spcPct val="107000"/>
              </a:lnSpc>
              <a:spcAft>
                <a:spcPts val="800"/>
              </a:spcAft>
              <a:buSzPts val="1200"/>
              <a:buFont typeface="Wingdings" panose="05000000000000000000" pitchFamily="2" charset="2"/>
              <a:buChar char=""/>
            </a:pPr>
            <a:r>
              <a:rPr lang="en-IN" dirty="0">
                <a:latin typeface="Calibri" panose="020F0502020204030204" pitchFamily="34" charset="0"/>
                <a:ea typeface="Calibri" panose="020F0502020204030204" pitchFamily="34" charset="0"/>
                <a:cs typeface="Mangal"/>
              </a:rPr>
              <a:t>In the future can SMS &amp; Email notification can be implemented in this system.</a:t>
            </a:r>
          </a:p>
        </p:txBody>
      </p:sp>
    </p:spTree>
    <p:extLst>
      <p:ext uri="{BB962C8B-B14F-4D97-AF65-F5344CB8AC3E}">
        <p14:creationId xmlns:p14="http://schemas.microsoft.com/office/powerpoint/2010/main" val="166578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420" y="0"/>
            <a:ext cx="8610600" cy="2800254"/>
          </a:xfrm>
          <a:prstGeom prst="rect">
            <a:avLst/>
          </a:prstGeom>
        </p:spPr>
        <p:txBody>
          <a:bodyPr wrap="square">
            <a:spAutoFit/>
          </a:bodyPr>
          <a:lstStyle/>
          <a:p>
            <a:pPr marL="385445" algn="ctr">
              <a:lnSpc>
                <a:spcPct val="107000"/>
              </a:lnSpc>
              <a:spcAft>
                <a:spcPts val="800"/>
              </a:spcAft>
            </a:pPr>
            <a:r>
              <a:rPr lang="en-IN" sz="3200" b="1" u="sng" dirty="0" smtClean="0">
                <a:latin typeface="Calibri" panose="020F0502020204030204" pitchFamily="34" charset="0"/>
                <a:ea typeface="Calibri" panose="020F0502020204030204" pitchFamily="34" charset="0"/>
                <a:cs typeface="Mangal"/>
              </a:rPr>
              <a:t> </a:t>
            </a:r>
            <a:r>
              <a:rPr lang="en-IN" sz="3200" b="1" u="sng" dirty="0">
                <a:latin typeface="Calibri" panose="020F0502020204030204" pitchFamily="34" charset="0"/>
                <a:ea typeface="Calibri" panose="020F0502020204030204" pitchFamily="34" charset="0"/>
                <a:cs typeface="Mangal"/>
              </a:rPr>
              <a:t>CONCLUSION</a:t>
            </a:r>
            <a:endParaRPr lang="en-IN" sz="2000" dirty="0">
              <a:latin typeface="Calibri" panose="020F0502020204030204" pitchFamily="34" charset="0"/>
              <a:ea typeface="Calibri" panose="020F0502020204030204" pitchFamily="34" charset="0"/>
              <a:cs typeface="Mangal"/>
            </a:endParaRPr>
          </a:p>
          <a:p>
            <a:pPr marL="385445">
              <a:lnSpc>
                <a:spcPct val="107000"/>
              </a:lnSpc>
              <a:spcAft>
                <a:spcPts val="800"/>
              </a:spcAft>
            </a:pPr>
            <a:r>
              <a:rPr lang="en-IN" sz="2800" b="1" dirty="0">
                <a:latin typeface="Calibri" panose="020F0502020204030204" pitchFamily="34" charset="0"/>
                <a:ea typeface="Calibri" panose="020F0502020204030204" pitchFamily="34" charset="0"/>
                <a:cs typeface="Mangal"/>
              </a:rPr>
              <a:t>The conclusion is that</a:t>
            </a:r>
            <a:endParaRPr lang="en-IN" sz="2000" dirty="0">
              <a:latin typeface="Calibri" panose="020F0502020204030204" pitchFamily="34" charset="0"/>
              <a:ea typeface="Calibri" panose="020F0502020204030204" pitchFamily="34" charset="0"/>
              <a:cs typeface="Mangal"/>
            </a:endParaRPr>
          </a:p>
          <a:p>
            <a:pPr marL="342900" lvl="0" indent="-342900" algn="just">
              <a:lnSpc>
                <a:spcPct val="107000"/>
              </a:lnSpc>
              <a:spcAft>
                <a:spcPts val="0"/>
              </a:spcAft>
              <a:buSzPts val="1200"/>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Mangal"/>
              </a:rPr>
              <a:t>The client gets their work easily done.</a:t>
            </a:r>
          </a:p>
          <a:p>
            <a:pPr marL="342900" lvl="0" indent="-342900" algn="just">
              <a:lnSpc>
                <a:spcPct val="107000"/>
              </a:lnSpc>
              <a:spcAft>
                <a:spcPts val="0"/>
              </a:spcAft>
              <a:buSzPts val="1200"/>
              <a:buFont typeface="Wingdings" panose="05000000000000000000" pitchFamily="2" charset="2"/>
              <a:buChar char=""/>
            </a:pPr>
            <a:r>
              <a:rPr lang="en-IN" dirty="0">
                <a:solidFill>
                  <a:srgbClr val="1D2226"/>
                </a:solidFill>
                <a:latin typeface="Helvetica" panose="020B0604020202020204" pitchFamily="34" charset="0"/>
                <a:ea typeface="Calibri" panose="020F0502020204030204" pitchFamily="34" charset="0"/>
                <a:cs typeface="Mangal"/>
              </a:rPr>
              <a:t>Clients can choice form lots of well skilled freelancer. </a:t>
            </a:r>
            <a:endParaRPr lang="en-IN" sz="2000" dirty="0">
              <a:latin typeface="Calibri" panose="020F0502020204030204" pitchFamily="34" charset="0"/>
              <a:ea typeface="Calibri" panose="020F0502020204030204" pitchFamily="34" charset="0"/>
              <a:cs typeface="Mangal"/>
            </a:endParaRPr>
          </a:p>
          <a:p>
            <a:pPr marL="342900" lvl="0" indent="-342900" algn="just">
              <a:lnSpc>
                <a:spcPct val="107000"/>
              </a:lnSpc>
              <a:spcAft>
                <a:spcPts val="0"/>
              </a:spcAft>
              <a:buSzPts val="1200"/>
              <a:buFont typeface="Wingdings" panose="05000000000000000000" pitchFamily="2" charset="2"/>
              <a:buChar char=""/>
            </a:pPr>
            <a:r>
              <a:rPr lang="en-IN" dirty="0">
                <a:solidFill>
                  <a:srgbClr val="1D2226"/>
                </a:solidFill>
                <a:latin typeface="Helvetica" panose="020B0604020202020204" pitchFamily="34" charset="0"/>
                <a:ea typeface="Calibri" panose="020F0502020204030204" pitchFamily="34" charset="0"/>
                <a:cs typeface="Mangal"/>
              </a:rPr>
              <a:t>Freelancer get paid on time for their job. </a:t>
            </a:r>
            <a:endParaRPr lang="en-IN" sz="2000" dirty="0">
              <a:latin typeface="Calibri" panose="020F0502020204030204" pitchFamily="34" charset="0"/>
              <a:ea typeface="Calibri" panose="020F0502020204030204" pitchFamily="34" charset="0"/>
              <a:cs typeface="Mangal"/>
            </a:endParaRPr>
          </a:p>
          <a:p>
            <a:pPr marL="342900" lvl="0" indent="-342900" algn="just">
              <a:lnSpc>
                <a:spcPct val="107000"/>
              </a:lnSpc>
              <a:spcAft>
                <a:spcPts val="800"/>
              </a:spcAft>
              <a:buSzPts val="1200"/>
              <a:buFont typeface="Wingdings" panose="05000000000000000000" pitchFamily="2" charset="2"/>
              <a:buChar char=""/>
            </a:pPr>
            <a:r>
              <a:rPr lang="en-IN" dirty="0">
                <a:solidFill>
                  <a:srgbClr val="1D2226"/>
                </a:solidFill>
                <a:latin typeface="Helvetica" panose="020B0604020202020204" pitchFamily="34" charset="0"/>
                <a:ea typeface="Calibri" panose="020F0502020204030204" pitchFamily="34" charset="0"/>
                <a:cs typeface="Mangal"/>
              </a:rPr>
              <a:t>Freelancer can maintain their portfolio and personal details to get more clients project easily.</a:t>
            </a:r>
            <a:endParaRPr lang="en-IN" sz="2000" dirty="0">
              <a:effectLst/>
              <a:latin typeface="Calibri" panose="020F0502020204030204" pitchFamily="34" charset="0"/>
              <a:ea typeface="Calibri" panose="020F0502020204030204" pitchFamily="34" charset="0"/>
              <a:cs typeface="Mangal"/>
            </a:endParaRPr>
          </a:p>
        </p:txBody>
      </p:sp>
    </p:spTree>
    <p:extLst>
      <p:ext uri="{BB962C8B-B14F-4D97-AF65-F5344CB8AC3E}">
        <p14:creationId xmlns:p14="http://schemas.microsoft.com/office/powerpoint/2010/main" val="3091321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BIBILIOGRAPHY</a:t>
            </a:r>
            <a:endParaRPr lang="en-US" dirty="0"/>
          </a:p>
        </p:txBody>
      </p:sp>
      <p:sp>
        <p:nvSpPr>
          <p:cNvPr id="3" name="Content Placeholder 2"/>
          <p:cNvSpPr>
            <a:spLocks noGrp="1"/>
          </p:cNvSpPr>
          <p:nvPr>
            <p:ph idx="1"/>
          </p:nvPr>
        </p:nvSpPr>
        <p:spPr>
          <a:xfrm>
            <a:off x="986472" y="2235200"/>
            <a:ext cx="4796366" cy="468311"/>
          </a:xfrm>
        </p:spPr>
        <p:txBody>
          <a:bodyPr>
            <a:normAutofit/>
          </a:bodyPr>
          <a:lstStyle/>
          <a:p>
            <a:pPr marL="0" indent="0">
              <a:buNone/>
            </a:pPr>
            <a:r>
              <a:rPr lang="en-US" u="sng" dirty="0">
                <a:hlinkClick r:id="rId2"/>
              </a:rPr>
              <a:t>https://www.w3school.com/php5</a:t>
            </a:r>
            <a:endParaRPr lang="en-US" dirty="0"/>
          </a:p>
        </p:txBody>
      </p:sp>
      <p:pic>
        <p:nvPicPr>
          <p:cNvPr id="19" name="Picture 18" descr="C:\Users\Priya\Downloads\download (2).png"/>
          <p:cNvPicPr/>
          <p:nvPr/>
        </p:nvPicPr>
        <p:blipFill>
          <a:blip r:embed="rId3">
            <a:extLst>
              <a:ext uri="{28A0092B-C50C-407E-A947-70E740481C1C}">
                <a14:useLocalDpi xmlns:a14="http://schemas.microsoft.com/office/drawing/2010/main" val="0"/>
              </a:ext>
            </a:extLst>
          </a:blip>
          <a:srcRect/>
          <a:stretch>
            <a:fillRect/>
          </a:stretch>
        </p:blipFill>
        <p:spPr bwMode="auto">
          <a:xfrm>
            <a:off x="986472" y="1754822"/>
            <a:ext cx="2793958" cy="480378"/>
          </a:xfrm>
          <a:prstGeom prst="rect">
            <a:avLst/>
          </a:prstGeom>
          <a:noFill/>
          <a:ln>
            <a:noFill/>
          </a:ln>
        </p:spPr>
      </p:pic>
      <p:pic>
        <p:nvPicPr>
          <p:cNvPr id="20" name="Picture 19" descr="C:\Users\Priya\Downloads\download.png"/>
          <p:cNvPicPr/>
          <p:nvPr/>
        </p:nvPicPr>
        <p:blipFill>
          <a:blip r:embed="rId4">
            <a:extLst>
              <a:ext uri="{28A0092B-C50C-407E-A947-70E740481C1C}">
                <a14:useLocalDpi xmlns:a14="http://schemas.microsoft.com/office/drawing/2010/main" val="0"/>
              </a:ext>
            </a:extLst>
          </a:blip>
          <a:srcRect/>
          <a:stretch>
            <a:fillRect/>
          </a:stretch>
        </p:blipFill>
        <p:spPr bwMode="auto">
          <a:xfrm>
            <a:off x="986472" y="3059272"/>
            <a:ext cx="1688489" cy="1051878"/>
          </a:xfrm>
          <a:prstGeom prst="rect">
            <a:avLst/>
          </a:prstGeom>
          <a:noFill/>
          <a:ln>
            <a:noFill/>
          </a:ln>
        </p:spPr>
      </p:pic>
      <p:sp>
        <p:nvSpPr>
          <p:cNvPr id="21" name="Content Placeholder 2"/>
          <p:cNvSpPr txBox="1">
            <a:spLocks/>
          </p:cNvSpPr>
          <p:nvPr/>
        </p:nvSpPr>
        <p:spPr>
          <a:xfrm>
            <a:off x="867834" y="4111150"/>
            <a:ext cx="6929966" cy="5243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u="sng" dirty="0">
                <a:hlinkClick r:id="rId5"/>
              </a:rPr>
              <a:t>https://getbootstrap.com/docs/4.0/getting-started/introduction</a:t>
            </a:r>
            <a:endParaRPr lang="en-US" dirty="0"/>
          </a:p>
        </p:txBody>
      </p:sp>
      <p:pic>
        <p:nvPicPr>
          <p:cNvPr id="22" name="Picture 21" descr="C:\Users\Priya\Downloads\download (1).png"/>
          <p:cNvPicPr/>
          <p:nvPr/>
        </p:nvPicPr>
        <p:blipFill>
          <a:blip r:embed="rId6">
            <a:extLst>
              <a:ext uri="{28A0092B-C50C-407E-A947-70E740481C1C}">
                <a14:useLocalDpi xmlns:a14="http://schemas.microsoft.com/office/drawing/2010/main" val="0"/>
              </a:ext>
            </a:extLst>
          </a:blip>
          <a:srcRect/>
          <a:stretch>
            <a:fillRect/>
          </a:stretch>
        </p:blipFill>
        <p:spPr bwMode="auto">
          <a:xfrm>
            <a:off x="611981" y="4466911"/>
            <a:ext cx="2458766" cy="1220467"/>
          </a:xfrm>
          <a:prstGeom prst="rect">
            <a:avLst/>
          </a:prstGeom>
          <a:noFill/>
          <a:ln>
            <a:noFill/>
          </a:ln>
        </p:spPr>
      </p:pic>
      <p:sp>
        <p:nvSpPr>
          <p:cNvPr id="23" name="Content Placeholder 2"/>
          <p:cNvSpPr txBox="1">
            <a:spLocks/>
          </p:cNvSpPr>
          <p:nvPr/>
        </p:nvSpPr>
        <p:spPr>
          <a:xfrm>
            <a:off x="867834" y="5518789"/>
            <a:ext cx="5825066" cy="5243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u="sng" dirty="0">
                <a:hlinkClick r:id="rId7"/>
              </a:rPr>
              <a:t>https://github.com/gaurangkumar/codework.git</a:t>
            </a:r>
            <a:endParaRPr lang="en-US" dirty="0"/>
          </a:p>
        </p:txBody>
      </p:sp>
    </p:spTree>
    <p:extLst>
      <p:ext uri="{BB962C8B-B14F-4D97-AF65-F5344CB8AC3E}">
        <p14:creationId xmlns:p14="http://schemas.microsoft.com/office/powerpoint/2010/main" val="2407128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993" y="2563883"/>
            <a:ext cx="8596668" cy="1320800"/>
          </a:xfrm>
        </p:spPr>
        <p:txBody>
          <a:bodyPr/>
          <a:lstStyle/>
          <a:p>
            <a:r>
              <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7200" dirty="0"/>
          </a:p>
        </p:txBody>
      </p:sp>
    </p:spTree>
    <p:extLst>
      <p:ext uri="{BB962C8B-B14F-4D97-AF65-F5344CB8AC3E}">
        <p14:creationId xmlns:p14="http://schemas.microsoft.com/office/powerpoint/2010/main" val="133826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F5D6-F847-4F8E-9C7B-676018BBEFA2}"/>
              </a:ext>
            </a:extLst>
          </p:cNvPr>
          <p:cNvSpPr>
            <a:spLocks noGrp="1"/>
          </p:cNvSpPr>
          <p:nvPr>
            <p:ph type="title"/>
          </p:nvPr>
        </p:nvSpPr>
        <p:spPr/>
        <p:txBody>
          <a:bodyPr/>
          <a:lstStyle/>
          <a:p>
            <a:r>
              <a:rPr lang="en-IN" dirty="0"/>
              <a:t>Timeline Chart</a:t>
            </a:r>
          </a:p>
        </p:txBody>
      </p:sp>
      <p:sp>
        <p:nvSpPr>
          <p:cNvPr id="3" name="Text Placeholder 2">
            <a:extLst>
              <a:ext uri="{FF2B5EF4-FFF2-40B4-BE49-F238E27FC236}">
                <a16:creationId xmlns:a16="http://schemas.microsoft.com/office/drawing/2014/main" id="{5DFE1D4A-E93F-431B-879D-1A5DBCDC4972}"/>
              </a:ext>
            </a:extLst>
          </p:cNvPr>
          <p:cNvSpPr>
            <a:spLocks noGrp="1"/>
          </p:cNvSpPr>
          <p:nvPr>
            <p:ph idx="1"/>
          </p:nvPr>
        </p:nvSpPr>
        <p:spPr>
          <a:xfrm>
            <a:off x="785091" y="1727201"/>
            <a:ext cx="8488911" cy="4314162"/>
          </a:xfrm>
        </p:spPr>
        <p:txBody>
          <a:bodyPr/>
          <a:lstStyle/>
          <a:p>
            <a:pPr marL="137160" indent="0">
              <a:buNone/>
            </a:pPr>
            <a:endParaRPr lang="en-IN" dirty="0"/>
          </a:p>
        </p:txBody>
      </p:sp>
      <p:pic>
        <p:nvPicPr>
          <p:cNvPr id="5" name="Picture 4">
            <a:extLst>
              <a:ext uri="{FF2B5EF4-FFF2-40B4-BE49-F238E27FC236}">
                <a16:creationId xmlns:a16="http://schemas.microsoft.com/office/drawing/2014/main" id="{5633EF04-F58B-40EC-BC8C-70333808AA94}"/>
              </a:ext>
            </a:extLst>
          </p:cNvPr>
          <p:cNvPicPr>
            <a:picLocks noChangeAspect="1"/>
          </p:cNvPicPr>
          <p:nvPr/>
        </p:nvPicPr>
        <p:blipFill>
          <a:blip r:embed="rId2"/>
          <a:stretch>
            <a:fillRect/>
          </a:stretch>
        </p:blipFill>
        <p:spPr>
          <a:xfrm>
            <a:off x="2488885" y="2515260"/>
            <a:ext cx="4752381" cy="3171429"/>
          </a:xfrm>
          <a:prstGeom prst="rect">
            <a:avLst/>
          </a:prstGeom>
        </p:spPr>
      </p:pic>
    </p:spTree>
    <p:extLst>
      <p:ext uri="{BB962C8B-B14F-4D97-AF65-F5344CB8AC3E}">
        <p14:creationId xmlns:p14="http://schemas.microsoft.com/office/powerpoint/2010/main" val="371323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677334" y="609600"/>
            <a:ext cx="8596668" cy="146486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HARDWARE TOOLS (Min-for client and server both)</a:t>
            </a:r>
            <a:endParaRPr dirty="0"/>
          </a:p>
        </p:txBody>
      </p:sp>
      <p:sp>
        <p:nvSpPr>
          <p:cNvPr id="167" name="Google Shape;167;p22"/>
          <p:cNvSpPr txBox="1">
            <a:spLocks noGrp="1"/>
          </p:cNvSpPr>
          <p:nvPr>
            <p:ph idx="1"/>
          </p:nvPr>
        </p:nvSpPr>
        <p:spPr>
          <a:xfrm>
            <a:off x="1464584" y="2704295"/>
            <a:ext cx="7379854" cy="190341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PROCESSOR			:	Intel Dual Core</a:t>
            </a:r>
            <a:endParaRPr dirty="0"/>
          </a:p>
          <a:p>
            <a:pPr marL="342900" lvl="0" indent="-342900" algn="l" rtl="0">
              <a:spcBef>
                <a:spcPts val="1000"/>
              </a:spcBef>
              <a:spcAft>
                <a:spcPts val="0"/>
              </a:spcAft>
              <a:buSzPts val="1440"/>
              <a:buChar char="►"/>
            </a:pPr>
            <a:r>
              <a:rPr lang="en-US" dirty="0"/>
              <a:t>RAM				</a:t>
            </a:r>
            <a:r>
              <a:rPr lang="en-US" dirty="0" smtClean="0"/>
              <a:t>      :</a:t>
            </a:r>
            <a:r>
              <a:rPr lang="en-US" dirty="0"/>
              <a:t>	2GB</a:t>
            </a:r>
            <a:endParaRPr dirty="0"/>
          </a:p>
          <a:p>
            <a:pPr marL="342900" lvl="0" indent="-342900" algn="l" rtl="0">
              <a:spcBef>
                <a:spcPts val="1000"/>
              </a:spcBef>
              <a:spcAft>
                <a:spcPts val="0"/>
              </a:spcAft>
              <a:buSzPts val="1440"/>
              <a:buChar char="►"/>
            </a:pPr>
            <a:r>
              <a:rPr lang="en-US" dirty="0"/>
              <a:t>HARD-DISK		</a:t>
            </a:r>
            <a:r>
              <a:rPr lang="en-US" dirty="0" smtClean="0"/>
              <a:t>      :</a:t>
            </a:r>
            <a:r>
              <a:rPr lang="en-US" dirty="0"/>
              <a:t>	320GB</a:t>
            </a:r>
            <a:endParaRPr dirty="0"/>
          </a:p>
          <a:p>
            <a:pPr marL="342900" lvl="0" indent="-342900" algn="l" rtl="0">
              <a:spcBef>
                <a:spcPts val="1000"/>
              </a:spcBef>
              <a:spcAft>
                <a:spcPts val="0"/>
              </a:spcAft>
              <a:buSzPts val="1440"/>
              <a:buChar char="►"/>
            </a:pPr>
            <a:r>
              <a:rPr lang="en-US" dirty="0"/>
              <a:t>WINDOWS			</a:t>
            </a:r>
            <a:r>
              <a:rPr lang="en-US" dirty="0" smtClean="0"/>
              <a:t>      :</a:t>
            </a:r>
            <a:r>
              <a:rPr lang="en-US" dirty="0"/>
              <a:t>	WINDOWS XP or later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677334" y="609600"/>
            <a:ext cx="8596668" cy="86164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u="sng" dirty="0"/>
              <a:t>SOFTWARE TOOLS (Server)</a:t>
            </a:r>
            <a:endParaRPr dirty="0"/>
          </a:p>
        </p:txBody>
      </p:sp>
      <p:sp>
        <p:nvSpPr>
          <p:cNvPr id="173" name="Google Shape;173;p23"/>
          <p:cNvSpPr txBox="1">
            <a:spLocks noGrp="1"/>
          </p:cNvSpPr>
          <p:nvPr>
            <p:ph idx="1"/>
          </p:nvPr>
        </p:nvSpPr>
        <p:spPr>
          <a:xfrm>
            <a:off x="1256838" y="1800372"/>
            <a:ext cx="8017164" cy="1320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FRONT END TOOL		:	PHP 7.4</a:t>
            </a:r>
            <a:endParaRPr dirty="0"/>
          </a:p>
          <a:p>
            <a:pPr marL="342900" lvl="0" indent="-342900" algn="l" rtl="0">
              <a:spcBef>
                <a:spcPts val="1000"/>
              </a:spcBef>
              <a:spcAft>
                <a:spcPts val="0"/>
              </a:spcAft>
              <a:buSzPts val="1440"/>
              <a:buChar char="►"/>
            </a:pPr>
            <a:r>
              <a:rPr lang="en-US" dirty="0"/>
              <a:t>BACK END TOOL		:	MySQL 5.0</a:t>
            </a:r>
            <a:endParaRPr dirty="0"/>
          </a:p>
          <a:p>
            <a:pPr marL="342900" lvl="0" indent="-342900" algn="l" rtl="0">
              <a:spcBef>
                <a:spcPts val="1000"/>
              </a:spcBef>
              <a:spcAft>
                <a:spcPts val="0"/>
              </a:spcAft>
              <a:buSzPts val="1440"/>
              <a:buChar char="►"/>
            </a:pPr>
            <a:r>
              <a:rPr lang="en-US" dirty="0"/>
              <a:t>OTHER TOOLS    		:	MS Office 2019</a:t>
            </a:r>
            <a:endParaRPr dirty="0"/>
          </a:p>
          <a:p>
            <a:pPr marL="342900" lvl="0" indent="-251459" algn="l" rtl="0">
              <a:spcBef>
                <a:spcPts val="1000"/>
              </a:spcBef>
              <a:spcAft>
                <a:spcPts val="0"/>
              </a:spcAft>
              <a:buSzPts val="1440"/>
              <a:buNone/>
            </a:pPr>
            <a:endParaRPr dirty="0"/>
          </a:p>
        </p:txBody>
      </p:sp>
      <p:sp>
        <p:nvSpPr>
          <p:cNvPr id="4" name="Google Shape;172;p23">
            <a:extLst>
              <a:ext uri="{FF2B5EF4-FFF2-40B4-BE49-F238E27FC236}">
                <a16:creationId xmlns:a16="http://schemas.microsoft.com/office/drawing/2014/main" id="{747991EE-FA35-4045-A046-918391859482}"/>
              </a:ext>
            </a:extLst>
          </p:cNvPr>
          <p:cNvSpPr txBox="1">
            <a:spLocks/>
          </p:cNvSpPr>
          <p:nvPr/>
        </p:nvSpPr>
        <p:spPr>
          <a:xfrm>
            <a:off x="677334" y="3429000"/>
            <a:ext cx="8596668" cy="8616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r>
              <a:rPr lang="en-US" b="1" u="sng" dirty="0"/>
              <a:t>(Clients)</a:t>
            </a:r>
            <a:endParaRPr lang="en-US" dirty="0"/>
          </a:p>
        </p:txBody>
      </p:sp>
      <p:sp>
        <p:nvSpPr>
          <p:cNvPr id="5" name="Google Shape;173;p23">
            <a:extLst>
              <a:ext uri="{FF2B5EF4-FFF2-40B4-BE49-F238E27FC236}">
                <a16:creationId xmlns:a16="http://schemas.microsoft.com/office/drawing/2014/main" id="{C7B45C1E-4AD3-442F-A598-5D7C7D1751F7}"/>
              </a:ext>
            </a:extLst>
          </p:cNvPr>
          <p:cNvSpPr txBox="1">
            <a:spLocks/>
          </p:cNvSpPr>
          <p:nvPr/>
        </p:nvSpPr>
        <p:spPr>
          <a:xfrm>
            <a:off x="1256838" y="4468446"/>
            <a:ext cx="8017164" cy="6662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20040" algn="l" rtl="0">
              <a:lnSpc>
                <a:spcPct val="100000"/>
              </a:lnSpc>
              <a:spcBef>
                <a:spcPts val="1000"/>
              </a:spcBef>
              <a:spcAft>
                <a:spcPts val="0"/>
              </a:spcAft>
              <a:buClr>
                <a:schemeClr val="accent1"/>
              </a:buClr>
              <a:buSzPts val="144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Trebuchet MS"/>
                <a:ea typeface="Trebuchet MS"/>
                <a:cs typeface="Trebuchet MS"/>
                <a:sym typeface="Trebuchet MS"/>
              </a:defRPr>
            </a:lvl9pPr>
          </a:lstStyle>
          <a:p>
            <a:pPr marL="342900" indent="-342900">
              <a:spcBef>
                <a:spcPts val="0"/>
              </a:spcBef>
            </a:pPr>
            <a:r>
              <a:rPr lang="en-US" dirty="0"/>
              <a:t>Browser			:	Any HTML 5 Supported Browser</a:t>
            </a:r>
          </a:p>
          <a:p>
            <a:pPr marL="342900" indent="-251459">
              <a:buFont typeface="Noto Sans Symbols"/>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427961" y="2326765"/>
            <a:ext cx="8596668" cy="121605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dirty="0"/>
              <a:t> </a:t>
            </a:r>
            <a:r>
              <a:rPr lang="en-US" b="1" u="sng" dirty="0"/>
              <a:t>SYSTEM DESIGN</a:t>
            </a:r>
            <a:endParaRPr u="sng" dirty="0"/>
          </a:p>
        </p:txBody>
      </p:sp>
      <p:sp>
        <p:nvSpPr>
          <p:cNvPr id="179" name="Google Shape;179;p2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560"/>
              <a:buNone/>
            </a:pPr>
            <a:endParaRPr sz="3200"/>
          </a:p>
          <a:p>
            <a:pPr marL="0" lvl="0" indent="0" algn="ctr" rtl="0">
              <a:spcBef>
                <a:spcPts val="1000"/>
              </a:spcBef>
              <a:spcAft>
                <a:spcPts val="0"/>
              </a:spcAft>
              <a:buSzPts val="2560"/>
              <a:buNone/>
            </a:pPr>
            <a:endParaRPr sz="3200"/>
          </a:p>
          <a:p>
            <a:pPr marL="0" lvl="0" indent="0" algn="ctr" rtl="0">
              <a:spcBef>
                <a:spcPts val="1000"/>
              </a:spcBef>
              <a:spcAft>
                <a:spcPts val="0"/>
              </a:spcAft>
              <a:buSzPts val="2560"/>
              <a:buNone/>
            </a:pP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b="1"/>
              <a:t> </a:t>
            </a:r>
            <a:r>
              <a:rPr lang="en-US" b="1" u="sng"/>
              <a:t>DATA DICTIONARY</a:t>
            </a:r>
            <a:endParaRPr/>
          </a:p>
        </p:txBody>
      </p:sp>
      <p:sp>
        <p:nvSpPr>
          <p:cNvPr id="198" name="Google Shape;198;p27"/>
          <p:cNvSpPr txBox="1">
            <a:spLocks noGrp="1"/>
          </p:cNvSpPr>
          <p:nvPr>
            <p:ph idx="1"/>
          </p:nvPr>
        </p:nvSpPr>
        <p:spPr>
          <a:xfrm>
            <a:off x="1384300" y="1358535"/>
            <a:ext cx="4609449" cy="3286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332"/>
              <a:buNone/>
            </a:pPr>
            <a:r>
              <a:rPr lang="en-US" sz="1665" dirty="0"/>
              <a:t>1. users (Admin/Client/Freelancer)</a:t>
            </a:r>
            <a:endParaRPr dirty="0"/>
          </a:p>
          <a:p>
            <a:pPr marL="0" lvl="0" indent="0" algn="l" rtl="0">
              <a:lnSpc>
                <a:spcPct val="90000"/>
              </a:lnSpc>
              <a:spcBef>
                <a:spcPts val="1000"/>
              </a:spcBef>
              <a:spcAft>
                <a:spcPts val="0"/>
              </a:spcAft>
              <a:buSzPts val="1332"/>
              <a:buNone/>
            </a:pPr>
            <a:endParaRPr sz="1665" dirty="0"/>
          </a:p>
        </p:txBody>
      </p:sp>
      <p:graphicFrame>
        <p:nvGraphicFramePr>
          <p:cNvPr id="199" name="Google Shape;199;p27"/>
          <p:cNvGraphicFramePr/>
          <p:nvPr>
            <p:extLst>
              <p:ext uri="{D42A27DB-BD31-4B8C-83A1-F6EECF244321}">
                <p14:modId xmlns:p14="http://schemas.microsoft.com/office/powerpoint/2010/main" val="1367094999"/>
              </p:ext>
            </p:extLst>
          </p:nvPr>
        </p:nvGraphicFramePr>
        <p:xfrm>
          <a:off x="1384299" y="1854812"/>
          <a:ext cx="9083534" cy="4361047"/>
        </p:xfrm>
        <a:graphic>
          <a:graphicData uri="http://schemas.openxmlformats.org/drawingml/2006/table">
            <a:tbl>
              <a:tblPr firstRow="1" firstCol="1" bandRow="1">
                <a:noFill/>
                <a:tableStyleId>{BB2DD806-57F0-4A4C-8F70-5974C8F54506}</a:tableStyleId>
              </a:tblPr>
              <a:tblGrid>
                <a:gridCol w="1280529">
                  <a:extLst>
                    <a:ext uri="{9D8B030D-6E8A-4147-A177-3AD203B41FA5}">
                      <a16:colId xmlns:a16="http://schemas.microsoft.com/office/drawing/2014/main" val="20000"/>
                    </a:ext>
                  </a:extLst>
                </a:gridCol>
                <a:gridCol w="1318817">
                  <a:extLst>
                    <a:ext uri="{9D8B030D-6E8A-4147-A177-3AD203B41FA5}">
                      <a16:colId xmlns:a16="http://schemas.microsoft.com/office/drawing/2014/main" val="20001"/>
                    </a:ext>
                  </a:extLst>
                </a:gridCol>
                <a:gridCol w="1025083">
                  <a:extLst>
                    <a:ext uri="{9D8B030D-6E8A-4147-A177-3AD203B41FA5}">
                      <a16:colId xmlns:a16="http://schemas.microsoft.com/office/drawing/2014/main" val="20002"/>
                    </a:ext>
                  </a:extLst>
                </a:gridCol>
                <a:gridCol w="1105469">
                  <a:extLst>
                    <a:ext uri="{9D8B030D-6E8A-4147-A177-3AD203B41FA5}">
                      <a16:colId xmlns:a16="http://schemas.microsoft.com/office/drawing/2014/main" val="20003"/>
                    </a:ext>
                  </a:extLst>
                </a:gridCol>
                <a:gridCol w="2355782">
                  <a:extLst>
                    <a:ext uri="{9D8B030D-6E8A-4147-A177-3AD203B41FA5}">
                      <a16:colId xmlns:a16="http://schemas.microsoft.com/office/drawing/2014/main" val="20004"/>
                    </a:ext>
                  </a:extLst>
                </a:gridCol>
                <a:gridCol w="1997854">
                  <a:extLst>
                    <a:ext uri="{9D8B030D-6E8A-4147-A177-3AD203B41FA5}">
                      <a16:colId xmlns:a16="http://schemas.microsoft.com/office/drawing/2014/main" val="20005"/>
                    </a:ext>
                  </a:extLst>
                </a:gridCol>
              </a:tblGrid>
              <a:tr h="826400">
                <a:tc>
                  <a:txBody>
                    <a:bodyPr/>
                    <a:lstStyle/>
                    <a:p>
                      <a:pPr marL="0" marR="0" lvl="0" indent="0" algn="ctr" rtl="0">
                        <a:lnSpc>
                          <a:spcPct val="107000"/>
                        </a:lnSpc>
                        <a:spcBef>
                          <a:spcPts val="0"/>
                        </a:spcBef>
                        <a:spcAft>
                          <a:spcPts val="0"/>
                        </a:spcAft>
                        <a:buNone/>
                      </a:pPr>
                      <a:r>
                        <a:rPr lang="en-US" sz="1600" u="none" strike="noStrike" cap="none"/>
                        <a:t>Sr.No</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Field Name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Type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Size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Constraints</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Description</a:t>
                      </a:r>
                      <a:endParaRPr sz="16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348000">
                <a:tc>
                  <a:txBody>
                    <a:bodyPr/>
                    <a:lstStyle/>
                    <a:p>
                      <a:pPr marL="0" marR="0" lvl="0" indent="0" algn="ctr" rtl="0">
                        <a:lnSpc>
                          <a:spcPct val="107000"/>
                        </a:lnSpc>
                        <a:spcBef>
                          <a:spcPts val="0"/>
                        </a:spcBef>
                        <a:spcAft>
                          <a:spcPts val="0"/>
                        </a:spcAft>
                        <a:buNone/>
                      </a:pPr>
                      <a:r>
                        <a:rPr lang="en-US" sz="1600" u="none" strike="noStrike" cap="none"/>
                        <a:t>1</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Id</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Int</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11</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Primary Key</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id</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348000">
                <a:tc>
                  <a:txBody>
                    <a:bodyPr/>
                    <a:lstStyle/>
                    <a:p>
                      <a:pPr marL="0" marR="0" lvl="0" indent="0" algn="ctr" rtl="0">
                        <a:lnSpc>
                          <a:spcPct val="107000"/>
                        </a:lnSpc>
                        <a:spcBef>
                          <a:spcPts val="0"/>
                        </a:spcBef>
                        <a:spcAft>
                          <a:spcPts val="0"/>
                        </a:spcAft>
                        <a:buNone/>
                      </a:pPr>
                      <a:r>
                        <a:rPr lang="en-US" sz="1600" u="none" strike="noStrike" cap="none"/>
                        <a:t>2</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Name</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Varchar</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30</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Not null</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name</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348000">
                <a:tc>
                  <a:txBody>
                    <a:bodyPr/>
                    <a:lstStyle/>
                    <a:p>
                      <a:pPr marL="0" marR="0" lvl="0" indent="0" algn="ctr" rtl="0">
                        <a:lnSpc>
                          <a:spcPct val="107000"/>
                        </a:lnSpc>
                        <a:spcBef>
                          <a:spcPts val="0"/>
                        </a:spcBef>
                        <a:spcAft>
                          <a:spcPts val="0"/>
                        </a:spcAft>
                        <a:buNone/>
                      </a:pPr>
                      <a:r>
                        <a:rPr lang="en-US" sz="1600" u="none" strike="noStrike" cap="none"/>
                        <a:t>3</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Email</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Varchar</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30</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Unique key</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email</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r h="314525">
                <a:tc>
                  <a:txBody>
                    <a:bodyPr/>
                    <a:lstStyle/>
                    <a:p>
                      <a:pPr marL="0" marR="0" lvl="0" indent="0" algn="ctr" rtl="0">
                        <a:lnSpc>
                          <a:spcPct val="107000"/>
                        </a:lnSpc>
                        <a:spcBef>
                          <a:spcPts val="0"/>
                        </a:spcBef>
                        <a:spcAft>
                          <a:spcPts val="0"/>
                        </a:spcAft>
                        <a:buNone/>
                      </a:pPr>
                      <a:r>
                        <a:rPr lang="en-US" sz="1600" u="none" strike="noStrike" cap="none" dirty="0"/>
                        <a:t>4</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password</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Varchar</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128</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Not null</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User password</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4"/>
                  </a:ext>
                </a:extLst>
              </a:tr>
              <a:tr h="341194">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n-US" sz="1600" u="none" strike="noStrike" cap="none" dirty="0"/>
                        <a:t>5</a:t>
                      </a:r>
                      <a:endParaRPr lang="en-US"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Type</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Varchar</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10</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Not Null</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IN" sz="1600" u="none" strike="noStrike" cap="none" dirty="0">
                          <a:latin typeface="Calibri"/>
                          <a:ea typeface="Calibri"/>
                          <a:cs typeface="Calibri"/>
                          <a:sym typeface="Calibri"/>
                        </a:rPr>
                        <a:t>User Type</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668035907"/>
                  </a:ext>
                </a:extLst>
              </a:tr>
              <a:tr h="327547">
                <a:tc>
                  <a:txBody>
                    <a:bodyPr/>
                    <a:lstStyle/>
                    <a:p>
                      <a:pPr marL="0" marR="0" lvl="0" indent="0" algn="ctr" rtl="0">
                        <a:lnSpc>
                          <a:spcPct val="107000"/>
                        </a:lnSpc>
                        <a:spcBef>
                          <a:spcPts val="0"/>
                        </a:spcBef>
                        <a:spcAft>
                          <a:spcPts val="0"/>
                        </a:spcAft>
                        <a:buNone/>
                      </a:pPr>
                      <a:r>
                        <a:rPr lang="en-US" sz="1400" u="none" strike="noStrike" cap="none" dirty="0"/>
                        <a:t>5</a:t>
                      </a:r>
                      <a:endParaRPr sz="900" u="none" strike="noStrike" cap="none" dirty="0">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lang </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10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Programming language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612798727"/>
                  </a:ext>
                </a:extLst>
              </a:tr>
              <a:tr h="354841">
                <a:tc>
                  <a:txBody>
                    <a:bodyPr/>
                    <a:lstStyle/>
                    <a:p>
                      <a:pPr marL="0" marR="0" lvl="0" indent="0" algn="ctr" rtl="0">
                        <a:lnSpc>
                          <a:spcPct val="107000"/>
                        </a:lnSpc>
                        <a:spcBef>
                          <a:spcPts val="0"/>
                        </a:spcBef>
                        <a:spcAft>
                          <a:spcPts val="0"/>
                        </a:spcAft>
                        <a:buNone/>
                      </a:pPr>
                      <a:r>
                        <a:rPr lang="en-US" sz="1400" u="none" strike="noStrike" cap="none"/>
                        <a:t>6</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Cv</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50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Path of resume file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148277593"/>
                  </a:ext>
                </a:extLst>
              </a:tr>
              <a:tr h="368490">
                <a:tc>
                  <a:txBody>
                    <a:bodyPr/>
                    <a:lstStyle/>
                    <a:p>
                      <a:pPr marL="0" marR="0" lvl="0" indent="0" algn="ctr" rtl="0">
                        <a:lnSpc>
                          <a:spcPct val="107000"/>
                        </a:lnSpc>
                        <a:spcBef>
                          <a:spcPts val="0"/>
                        </a:spcBef>
                        <a:spcAft>
                          <a:spcPts val="0"/>
                        </a:spcAft>
                        <a:buNone/>
                      </a:pPr>
                      <a:r>
                        <a:rPr lang="en-US" sz="1400" u="none" strike="noStrike" cap="none"/>
                        <a:t>7</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Id_proof </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Varchar</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50</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a:t>Not null</a:t>
                      </a:r>
                      <a:endParaRPr sz="900" u="none" strike="noStrike" cap="none">
                        <a:latin typeface="Calibri"/>
                        <a:ea typeface="Calibri"/>
                        <a:cs typeface="Calibri"/>
                        <a:sym typeface="Calibri"/>
                      </a:endParaRPr>
                    </a:p>
                  </a:txBody>
                  <a:tcPr marL="58725" marR="58725" marT="0" marB="0" anchor="ctr"/>
                </a:tc>
                <a:tc>
                  <a:txBody>
                    <a:bodyPr/>
                    <a:lstStyle/>
                    <a:p>
                      <a:pPr marL="0" marR="0" lvl="0" indent="0" algn="ctr" rtl="0">
                        <a:lnSpc>
                          <a:spcPct val="107000"/>
                        </a:lnSpc>
                        <a:spcBef>
                          <a:spcPts val="0"/>
                        </a:spcBef>
                        <a:spcAft>
                          <a:spcPts val="0"/>
                        </a:spcAft>
                        <a:buNone/>
                      </a:pPr>
                      <a:r>
                        <a:rPr lang="en-US" sz="1400" u="none" strike="noStrike" cap="none" dirty="0"/>
                        <a:t>Path of</a:t>
                      </a:r>
                      <a:endParaRPr sz="900" u="none" strike="noStrike" cap="none" dirty="0"/>
                    </a:p>
                    <a:p>
                      <a:pPr marL="0" marR="0" lvl="0" indent="0" algn="ctr" rtl="0">
                        <a:lnSpc>
                          <a:spcPct val="107000"/>
                        </a:lnSpc>
                        <a:spcBef>
                          <a:spcPts val="0"/>
                        </a:spcBef>
                        <a:spcAft>
                          <a:spcPts val="0"/>
                        </a:spcAft>
                        <a:buNone/>
                      </a:pPr>
                      <a:r>
                        <a:rPr lang="en-US" sz="1400" u="none" strike="noStrike" cap="none" dirty="0"/>
                        <a:t>Id/proof file</a:t>
                      </a:r>
                      <a:endParaRPr sz="900" u="none" strike="noStrike" cap="none" dirty="0">
                        <a:latin typeface="Calibri"/>
                        <a:ea typeface="Calibri"/>
                        <a:cs typeface="Calibri"/>
                        <a:sym typeface="Calibri"/>
                      </a:endParaRPr>
                    </a:p>
                  </a:txBody>
                  <a:tcPr marL="58725" marR="58725" marT="0" marB="0" anchor="ctr"/>
                </a:tc>
                <a:extLst>
                  <a:ext uri="{0D108BD9-81ED-4DB2-BD59-A6C34878D82A}">
                    <a16:rowId xmlns:a16="http://schemas.microsoft.com/office/drawing/2014/main" val="3138934127"/>
                  </a:ext>
                </a:extLst>
              </a:tr>
              <a:tr h="695975">
                <a:tc>
                  <a:txBody>
                    <a:bodyPr/>
                    <a:lstStyle/>
                    <a:p>
                      <a:pPr marL="0" marR="0" lvl="0" indent="0" algn="ctr" rtl="0">
                        <a:lnSpc>
                          <a:spcPct val="107000"/>
                        </a:lnSpc>
                        <a:spcBef>
                          <a:spcPts val="0"/>
                        </a:spcBef>
                        <a:spcAft>
                          <a:spcPts val="0"/>
                        </a:spcAft>
                        <a:buNone/>
                      </a:pPr>
                      <a:r>
                        <a:rPr lang="en-US" sz="1600" u="none" strike="noStrike" cap="none" dirty="0"/>
                        <a:t>5</a:t>
                      </a:r>
                      <a:endParaRPr sz="16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date </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Time stamp</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a:t>Current timestamp</a:t>
                      </a:r>
                      <a:endParaRPr sz="16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None/>
                      </a:pPr>
                      <a:r>
                        <a:rPr lang="en-US" sz="1600" u="none" strike="noStrike" cap="none" dirty="0"/>
                        <a:t>Date Update Records </a:t>
                      </a:r>
                      <a:endParaRPr sz="16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5"/>
                  </a:ext>
                </a:extLst>
              </a:tr>
            </a:tbl>
          </a:graphicData>
        </a:graphic>
      </p:graphicFrame>
      <p:sp>
        <p:nvSpPr>
          <p:cNvPr id="200" name="Google Shape;200;p27"/>
          <p:cNvSpPr txBox="1"/>
          <p:nvPr/>
        </p:nvSpPr>
        <p:spPr>
          <a:xfrm>
            <a:off x="1384300" y="6146800"/>
            <a:ext cx="6807200" cy="71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n-US" sz="1800" b="1" i="0" u="none" strike="noStrike" cap="none">
                <a:solidFill>
                  <a:srgbClr val="3F3F3F"/>
                </a:solidFill>
                <a:latin typeface="Trebuchet MS"/>
                <a:ea typeface="Trebuchet MS"/>
                <a:cs typeface="Trebuchet MS"/>
                <a:sym typeface="Trebuchet MS"/>
              </a:rPr>
              <a:t>Description: -</a:t>
            </a:r>
            <a:r>
              <a:rPr lang="en-US" sz="1800" b="0" i="0" u="none" strike="noStrike" cap="none">
                <a:solidFill>
                  <a:srgbClr val="3F3F3F"/>
                </a:solidFill>
                <a:latin typeface="Trebuchet MS"/>
                <a:ea typeface="Trebuchet MS"/>
                <a:cs typeface="Trebuchet MS"/>
                <a:sym typeface="Trebuchet MS"/>
              </a:rPr>
              <a:t> Admin login information.</a:t>
            </a:r>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1980</TotalTime>
  <Words>1366</Words>
  <Application>Microsoft Office PowerPoint</Application>
  <PresentationFormat>Widescreen</PresentationFormat>
  <Paragraphs>457</Paragraphs>
  <Slides>48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Helvetica</vt:lpstr>
      <vt:lpstr>Mangal</vt:lpstr>
      <vt:lpstr>Noto Sans Symbols</vt:lpstr>
      <vt:lpstr>Times New Roman</vt:lpstr>
      <vt:lpstr>Trebuchet MS</vt:lpstr>
      <vt:lpstr>Wingdings</vt:lpstr>
      <vt:lpstr>Wingdings 3</vt:lpstr>
      <vt:lpstr>Facet</vt:lpstr>
      <vt:lpstr>PowerPoint Presentation</vt:lpstr>
      <vt:lpstr>PROJECT PROFILE</vt:lpstr>
      <vt:lpstr>DRAWBACK OF EXISTING SYSTEM</vt:lpstr>
      <vt:lpstr>NEED FOR NEW SYSTEM</vt:lpstr>
      <vt:lpstr>Timeline Chart</vt:lpstr>
      <vt:lpstr>HARDWARE TOOLS (Min-for client and server both)</vt:lpstr>
      <vt:lpstr>SOFTWARE TOOLS (Server)</vt:lpstr>
      <vt:lpstr> SYSTEM DESIGN</vt:lpstr>
      <vt:lpstr> DATA DICTIONARY</vt:lpstr>
      <vt:lpstr>PowerPoint Presentation</vt:lpstr>
      <vt:lpstr>PowerPoint Presentation</vt:lpstr>
      <vt:lpstr>PowerPoint Presentation</vt:lpstr>
      <vt:lpstr>E R DIAGRAM</vt:lpstr>
      <vt:lpstr>UML Diagram Use case diagram: user-admin</vt:lpstr>
      <vt:lpstr>Use case diagram: user-client</vt:lpstr>
      <vt:lpstr>Use case diagram: user-freelancer</vt:lpstr>
      <vt:lpstr>PowerPoint Presentation</vt:lpstr>
      <vt:lpstr>Sequence Diagram: admin</vt:lpstr>
      <vt:lpstr>Sequence Diagram: client</vt:lpstr>
      <vt:lpstr>Sequence Diagram: freelancer</vt:lpstr>
      <vt:lpstr>Activity Diagram: admin</vt:lpstr>
      <vt:lpstr>Activity Diagram: client</vt:lpstr>
      <vt:lpstr>Activity Diagram: freelancer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BIBILIOGRAPHY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 mathur</cp:lastModifiedBy>
  <cp:revision>61</cp:revision>
  <dcterms:modified xsi:type="dcterms:W3CDTF">2020-11-07T07:10:23Z</dcterms:modified>
</cp:coreProperties>
</file>